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sldIdLst>
    <p:sldId id="256" r:id="rId5"/>
    <p:sldId id="276" r:id="rId6"/>
    <p:sldId id="270" r:id="rId7"/>
    <p:sldId id="277" r:id="rId8"/>
    <p:sldId id="292" r:id="rId9"/>
    <p:sldId id="261" r:id="rId10"/>
    <p:sldId id="278" r:id="rId11"/>
    <p:sldId id="279" r:id="rId12"/>
    <p:sldId id="285" r:id="rId13"/>
    <p:sldId id="289" r:id="rId14"/>
    <p:sldId id="260" r:id="rId15"/>
    <p:sldId id="286" r:id="rId16"/>
    <p:sldId id="262" r:id="rId17"/>
    <p:sldId id="293" r:id="rId18"/>
    <p:sldId id="263" r:id="rId19"/>
    <p:sldId id="264" r:id="rId20"/>
    <p:sldId id="265" r:id="rId21"/>
    <p:sldId id="287" r:id="rId22"/>
    <p:sldId id="257" r:id="rId23"/>
    <p:sldId id="288" r:id="rId24"/>
    <p:sldId id="280" r:id="rId25"/>
    <p:sldId id="291" r:id="rId26"/>
    <p:sldId id="266"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F56"/>
    <a:srgbClr val="F5F5F5"/>
    <a:srgbClr val="FFCC66"/>
    <a:srgbClr val="BA0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95" autoAdjust="0"/>
    <p:restoredTop sz="94694"/>
  </p:normalViewPr>
  <p:slideViewPr>
    <p:cSldViewPr snapToGrid="0">
      <p:cViewPr varScale="1">
        <p:scale>
          <a:sx n="138" d="100"/>
          <a:sy n="138" d="100"/>
        </p:scale>
        <p:origin x="136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A8C78-81FE-4D4F-A08B-3B046483FBF0}" type="datetimeFigureOut">
              <a:rPr lang="en-US" smtClean="0"/>
              <a:t>3/11/2025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20170-2F48-264B-A86B-D93EAB07A62F}" type="slidenum">
              <a:rPr lang="en-US" smtClean="0"/>
              <a:t>‹#›</a:t>
            </a:fld>
            <a:endParaRPr lang="en-US"/>
          </a:p>
        </p:txBody>
      </p:sp>
    </p:spTree>
    <p:extLst>
      <p:ext uri="{BB962C8B-B14F-4D97-AF65-F5344CB8AC3E}">
        <p14:creationId xmlns:p14="http://schemas.microsoft.com/office/powerpoint/2010/main" val="191456884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20170-2F48-264B-A86B-D93EAB07A62F}" type="slidenum">
              <a:rPr lang="en-US" smtClean="0"/>
              <a:t>1</a:t>
            </a:fld>
            <a:endParaRPr lang="en-US"/>
          </a:p>
        </p:txBody>
      </p:sp>
    </p:spTree>
    <p:extLst>
      <p:ext uri="{BB962C8B-B14F-4D97-AF65-F5344CB8AC3E}">
        <p14:creationId xmlns:p14="http://schemas.microsoft.com/office/powerpoint/2010/main" val="333907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Hub logos and explanation of regional hubs</a:t>
            </a:r>
          </a:p>
        </p:txBody>
      </p:sp>
      <p:sp>
        <p:nvSpPr>
          <p:cNvPr id="4" name="Slide Number Placeholder 3"/>
          <p:cNvSpPr>
            <a:spLocks noGrp="1"/>
          </p:cNvSpPr>
          <p:nvPr>
            <p:ph type="sldNum" sz="quarter" idx="5"/>
          </p:nvPr>
        </p:nvSpPr>
        <p:spPr/>
        <p:txBody>
          <a:bodyPr/>
          <a:lstStyle/>
          <a:p>
            <a:fld id="{5DAE75E5-EF67-4393-BF3C-8FC5CB62F06E}" type="slidenum">
              <a:rPr lang="en-GB" smtClean="0"/>
              <a:t>2</a:t>
            </a:fld>
            <a:endParaRPr lang="en-GB"/>
          </a:p>
        </p:txBody>
      </p:sp>
    </p:spTree>
    <p:extLst>
      <p:ext uri="{BB962C8B-B14F-4D97-AF65-F5344CB8AC3E}">
        <p14:creationId xmlns:p14="http://schemas.microsoft.com/office/powerpoint/2010/main" val="273578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20170-2F48-264B-A86B-D93EAB07A62F}" type="slidenum">
              <a:rPr lang="en-US" smtClean="0"/>
              <a:t>21</a:t>
            </a:fld>
            <a:endParaRPr lang="en-US"/>
          </a:p>
        </p:txBody>
      </p:sp>
    </p:spTree>
    <p:extLst>
      <p:ext uri="{BB962C8B-B14F-4D97-AF65-F5344CB8AC3E}">
        <p14:creationId xmlns:p14="http://schemas.microsoft.com/office/powerpoint/2010/main" val="255668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2168415-F00C-CD42-A243-3BE2122A107B}"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12CEE-C3C1-AF4B-8F08-20583A8845F0}" type="slidenum">
              <a:rPr lang="en-US" smtClean="0"/>
              <a:t>‹#›</a:t>
            </a:fld>
            <a:endParaRPr lang="en-US"/>
          </a:p>
        </p:txBody>
      </p:sp>
    </p:spTree>
    <p:extLst>
      <p:ext uri="{BB962C8B-B14F-4D97-AF65-F5344CB8AC3E}">
        <p14:creationId xmlns:p14="http://schemas.microsoft.com/office/powerpoint/2010/main" val="382454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2168415-F00C-CD42-A243-3BE2122A107B}"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12CEE-C3C1-AF4B-8F08-20583A8845F0}" type="slidenum">
              <a:rPr lang="en-US" smtClean="0"/>
              <a:t>‹#›</a:t>
            </a:fld>
            <a:endParaRPr lang="en-US"/>
          </a:p>
        </p:txBody>
      </p:sp>
    </p:spTree>
    <p:extLst>
      <p:ext uri="{BB962C8B-B14F-4D97-AF65-F5344CB8AC3E}">
        <p14:creationId xmlns:p14="http://schemas.microsoft.com/office/powerpoint/2010/main" val="249457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2168415-F00C-CD42-A243-3BE2122A107B}"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12CEE-C3C1-AF4B-8F08-20583A8845F0}" type="slidenum">
              <a:rPr lang="en-US" smtClean="0"/>
              <a:t>‹#›</a:t>
            </a:fld>
            <a:endParaRPr lang="en-US"/>
          </a:p>
        </p:txBody>
      </p:sp>
    </p:spTree>
    <p:extLst>
      <p:ext uri="{BB962C8B-B14F-4D97-AF65-F5344CB8AC3E}">
        <p14:creationId xmlns:p14="http://schemas.microsoft.com/office/powerpoint/2010/main" val="1771661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2168415-F00C-CD42-A243-3BE2122A107B}"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12CEE-C3C1-AF4B-8F08-20583A8845F0}" type="slidenum">
              <a:rPr lang="en-US" smtClean="0"/>
              <a:t>‹#›</a:t>
            </a:fld>
            <a:endParaRPr lang="en-US"/>
          </a:p>
        </p:txBody>
      </p:sp>
    </p:spTree>
    <p:extLst>
      <p:ext uri="{BB962C8B-B14F-4D97-AF65-F5344CB8AC3E}">
        <p14:creationId xmlns:p14="http://schemas.microsoft.com/office/powerpoint/2010/main" val="323008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2168415-F00C-CD42-A243-3BE2122A107B}"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C12CEE-C3C1-AF4B-8F08-20583A8845F0}" type="slidenum">
              <a:rPr lang="en-US" smtClean="0"/>
              <a:t>‹#›</a:t>
            </a:fld>
            <a:endParaRPr lang="en-US"/>
          </a:p>
        </p:txBody>
      </p:sp>
    </p:spTree>
    <p:extLst>
      <p:ext uri="{BB962C8B-B14F-4D97-AF65-F5344CB8AC3E}">
        <p14:creationId xmlns:p14="http://schemas.microsoft.com/office/powerpoint/2010/main" val="293829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2168415-F00C-CD42-A243-3BE2122A107B}"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12CEE-C3C1-AF4B-8F08-20583A8845F0}" type="slidenum">
              <a:rPr lang="en-US" smtClean="0"/>
              <a:t>‹#›</a:t>
            </a:fld>
            <a:endParaRPr lang="en-US"/>
          </a:p>
        </p:txBody>
      </p:sp>
    </p:spTree>
    <p:extLst>
      <p:ext uri="{BB962C8B-B14F-4D97-AF65-F5344CB8AC3E}">
        <p14:creationId xmlns:p14="http://schemas.microsoft.com/office/powerpoint/2010/main" val="2598478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2168415-F00C-CD42-A243-3BE2122A107B}"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C12CEE-C3C1-AF4B-8F08-20583A8845F0}" type="slidenum">
              <a:rPr lang="en-US" smtClean="0"/>
              <a:t>‹#›</a:t>
            </a:fld>
            <a:endParaRPr lang="en-US"/>
          </a:p>
        </p:txBody>
      </p:sp>
    </p:spTree>
    <p:extLst>
      <p:ext uri="{BB962C8B-B14F-4D97-AF65-F5344CB8AC3E}">
        <p14:creationId xmlns:p14="http://schemas.microsoft.com/office/powerpoint/2010/main" val="707774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2168415-F00C-CD42-A243-3BE2122A107B}"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C12CEE-C3C1-AF4B-8F08-20583A8845F0}" type="slidenum">
              <a:rPr lang="en-US" smtClean="0"/>
              <a:t>‹#›</a:t>
            </a:fld>
            <a:endParaRPr lang="en-US"/>
          </a:p>
        </p:txBody>
      </p:sp>
    </p:spTree>
    <p:extLst>
      <p:ext uri="{BB962C8B-B14F-4D97-AF65-F5344CB8AC3E}">
        <p14:creationId xmlns:p14="http://schemas.microsoft.com/office/powerpoint/2010/main" val="3144640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68415-F00C-CD42-A243-3BE2122A107B}"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C12CEE-C3C1-AF4B-8F08-20583A8845F0}" type="slidenum">
              <a:rPr lang="en-US" smtClean="0"/>
              <a:t>‹#›</a:t>
            </a:fld>
            <a:endParaRPr lang="en-US"/>
          </a:p>
        </p:txBody>
      </p:sp>
    </p:spTree>
    <p:extLst>
      <p:ext uri="{BB962C8B-B14F-4D97-AF65-F5344CB8AC3E}">
        <p14:creationId xmlns:p14="http://schemas.microsoft.com/office/powerpoint/2010/main" val="134039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2168415-F00C-CD42-A243-3BE2122A107B}"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12CEE-C3C1-AF4B-8F08-20583A8845F0}" type="slidenum">
              <a:rPr lang="en-US" smtClean="0"/>
              <a:t>‹#›</a:t>
            </a:fld>
            <a:endParaRPr lang="en-US"/>
          </a:p>
        </p:txBody>
      </p:sp>
    </p:spTree>
    <p:extLst>
      <p:ext uri="{BB962C8B-B14F-4D97-AF65-F5344CB8AC3E}">
        <p14:creationId xmlns:p14="http://schemas.microsoft.com/office/powerpoint/2010/main" val="393104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92168415-F00C-CD42-A243-3BE2122A107B}"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C12CEE-C3C1-AF4B-8F08-20583A8845F0}" type="slidenum">
              <a:rPr lang="en-US" smtClean="0"/>
              <a:t>‹#›</a:t>
            </a:fld>
            <a:endParaRPr lang="en-US"/>
          </a:p>
        </p:txBody>
      </p:sp>
    </p:spTree>
    <p:extLst>
      <p:ext uri="{BB962C8B-B14F-4D97-AF65-F5344CB8AC3E}">
        <p14:creationId xmlns:p14="http://schemas.microsoft.com/office/powerpoint/2010/main" val="404328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2168415-F00C-CD42-A243-3BE2122A107B}" type="datetimeFigureOut">
              <a:rPr lang="en-US" smtClean="0"/>
              <a:t>3/11/2025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2C12CEE-C3C1-AF4B-8F08-20583A8845F0}" type="slidenum">
              <a:rPr lang="en-US" smtClean="0"/>
              <a:t>‹#›</a:t>
            </a:fld>
            <a:endParaRPr lang="en-US"/>
          </a:p>
        </p:txBody>
      </p:sp>
    </p:spTree>
    <p:extLst>
      <p:ext uri="{BB962C8B-B14F-4D97-AF65-F5344CB8AC3E}">
        <p14:creationId xmlns:p14="http://schemas.microsoft.com/office/powerpoint/2010/main" val="8592346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pply-for-teacher-training" TargetMode="External"/><Relationship Id="rId7" Type="http://schemas.openxmlformats.org/officeDocument/2006/relationships/image" Target="../media/image11.png"/><Relationship Id="rId2" Type="http://schemas.openxmlformats.org/officeDocument/2006/relationships/hyperlink" Target="http://www.teachsoutheast.co.uk/"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12.png"/><Relationship Id="rId3" Type="http://schemas.openxmlformats.org/officeDocument/2006/relationships/hyperlink" Target="http://www.stcat.co.uk/" TargetMode="External"/><Relationship Id="rId7" Type="http://schemas.openxmlformats.org/officeDocument/2006/relationships/image" Target="../media/image20.png"/><Relationship Id="rId12"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mailto:j.crome@xaviercet.org.uk" TargetMode="External"/><Relationship Id="rId11" Type="http://schemas.openxmlformats.org/officeDocument/2006/relationships/image" Target="../media/image2.png"/><Relationship Id="rId5" Type="http://schemas.openxmlformats.org/officeDocument/2006/relationships/hyperlink" Target="mailto:ccooper@stcat.co.uk" TargetMode="External"/><Relationship Id="rId10" Type="http://schemas.openxmlformats.org/officeDocument/2006/relationships/image" Target="../media/image23.png"/><Relationship Id="rId4" Type="http://schemas.openxmlformats.org/officeDocument/2006/relationships/hyperlink" Target="mailto:anicol@stcat.co.uk" TargetMode="External"/><Relationship Id="rId9"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5.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men running&#10;&#10;Description automatically generated with low confidence">
            <a:extLst>
              <a:ext uri="{FF2B5EF4-FFF2-40B4-BE49-F238E27FC236}">
                <a16:creationId xmlns:a16="http://schemas.microsoft.com/office/drawing/2014/main" id="{9465ECE0-7B73-1782-9F32-C64F0A2C3409}"/>
              </a:ext>
            </a:extLst>
          </p:cNvPr>
          <p:cNvPicPr>
            <a:picLocks noChangeAspect="1"/>
          </p:cNvPicPr>
          <p:nvPr/>
        </p:nvPicPr>
        <p:blipFill rotWithShape="1">
          <a:blip r:embed="rId3"/>
          <a:srcRect b="15625"/>
          <a:stretch/>
        </p:blipFill>
        <p:spPr>
          <a:xfrm>
            <a:off x="0" y="8888"/>
            <a:ext cx="9144000" cy="5143500"/>
          </a:xfrm>
          <a:prstGeom prst="rect">
            <a:avLst/>
          </a:prstGeom>
        </p:spPr>
      </p:pic>
      <p:sp>
        <p:nvSpPr>
          <p:cNvPr id="12" name="Rectangle 11">
            <a:extLst>
              <a:ext uri="{FF2B5EF4-FFF2-40B4-BE49-F238E27FC236}">
                <a16:creationId xmlns:a16="http://schemas.microsoft.com/office/drawing/2014/main" id="{902C878A-3D79-2D7A-7BA5-419841D021FC}"/>
              </a:ext>
            </a:extLst>
          </p:cNvPr>
          <p:cNvSpPr/>
          <p:nvPr/>
        </p:nvSpPr>
        <p:spPr>
          <a:xfrm>
            <a:off x="0" y="2200759"/>
            <a:ext cx="9144000" cy="2951629"/>
          </a:xfrm>
          <a:prstGeom prst="rect">
            <a:avLst/>
          </a:prstGeom>
          <a:gradFill>
            <a:gsLst>
              <a:gs pos="0">
                <a:schemeClr val="tx1">
                  <a:alpha val="0"/>
                </a:schemeClr>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735035A-35DB-79A2-A57C-0C5F0E219120}"/>
              </a:ext>
            </a:extLst>
          </p:cNvPr>
          <p:cNvPicPr>
            <a:picLocks noChangeAspect="1"/>
          </p:cNvPicPr>
          <p:nvPr/>
        </p:nvPicPr>
        <p:blipFill>
          <a:blip r:embed="rId4"/>
          <a:stretch>
            <a:fillRect/>
          </a:stretch>
        </p:blipFill>
        <p:spPr>
          <a:xfrm>
            <a:off x="0" y="5029200"/>
            <a:ext cx="9144000" cy="114300"/>
          </a:xfrm>
          <a:prstGeom prst="rect">
            <a:avLst/>
          </a:prstGeom>
        </p:spPr>
      </p:pic>
      <p:sp>
        <p:nvSpPr>
          <p:cNvPr id="16" name="TextBox 15">
            <a:extLst>
              <a:ext uri="{FF2B5EF4-FFF2-40B4-BE49-F238E27FC236}">
                <a16:creationId xmlns:a16="http://schemas.microsoft.com/office/drawing/2014/main" id="{3A61A910-D1B4-84BC-CCF6-0D1F4CD1609D}"/>
              </a:ext>
            </a:extLst>
          </p:cNvPr>
          <p:cNvSpPr txBox="1"/>
          <p:nvPr/>
        </p:nvSpPr>
        <p:spPr>
          <a:xfrm>
            <a:off x="201799" y="2709323"/>
            <a:ext cx="8645809" cy="1446550"/>
          </a:xfrm>
          <a:prstGeom prst="rect">
            <a:avLst/>
          </a:prstGeom>
          <a:noFill/>
        </p:spPr>
        <p:txBody>
          <a:bodyPr wrap="square" rtlCol="0">
            <a:spAutoFit/>
          </a:bodyPr>
          <a:lstStyle/>
          <a:p>
            <a:pPr algn="ctr"/>
            <a:r>
              <a:rPr lang="en-GB" sz="3600" b="1" dirty="0">
                <a:solidFill>
                  <a:schemeClr val="bg1"/>
                </a:solidFill>
                <a:effectLst/>
                <a:latin typeface="Garamond" panose="02020404030301010803" pitchFamily="18" charset="0"/>
              </a:rPr>
              <a:t>Welcome to </a:t>
            </a:r>
            <a:r>
              <a:rPr lang="en-GB" sz="3600" b="1" dirty="0" err="1">
                <a:solidFill>
                  <a:schemeClr val="bg1"/>
                </a:solidFill>
                <a:effectLst/>
                <a:latin typeface="Garamond" panose="02020404030301010803" pitchFamily="18" charset="0"/>
              </a:rPr>
              <a:t>St.Thomas</a:t>
            </a:r>
            <a:r>
              <a:rPr lang="en-GB" sz="3600" b="1" dirty="0">
                <a:solidFill>
                  <a:schemeClr val="bg1"/>
                </a:solidFill>
                <a:effectLst/>
                <a:latin typeface="Garamond" panose="02020404030301010803" pitchFamily="18" charset="0"/>
              </a:rPr>
              <a:t> </a:t>
            </a:r>
          </a:p>
          <a:p>
            <a:pPr algn="ctr"/>
            <a:r>
              <a:rPr lang="en-GB" sz="3600" b="1" dirty="0">
                <a:solidFill>
                  <a:schemeClr val="bg1"/>
                </a:solidFill>
                <a:effectLst/>
                <a:latin typeface="Garamond" panose="02020404030301010803" pitchFamily="18" charset="0"/>
              </a:rPr>
              <a:t>Catholic Academies Trust</a:t>
            </a:r>
          </a:p>
          <a:p>
            <a:pPr algn="ctr"/>
            <a:r>
              <a:rPr lang="en-GB" sz="1600" b="1" dirty="0">
                <a:solidFill>
                  <a:schemeClr val="bg1"/>
                </a:solidFill>
                <a:effectLst/>
                <a:latin typeface="Garamond" panose="02020404030301010803" pitchFamily="18" charset="0"/>
              </a:rPr>
              <a:t>The glory of God is a human being fully alive!</a:t>
            </a:r>
          </a:p>
        </p:txBody>
      </p:sp>
      <p:pic>
        <p:nvPicPr>
          <p:cNvPr id="5" name="Picture 4" descr="Shape&#10;&#10;Description automatically generated with medium confidence">
            <a:extLst>
              <a:ext uri="{FF2B5EF4-FFF2-40B4-BE49-F238E27FC236}">
                <a16:creationId xmlns:a16="http://schemas.microsoft.com/office/drawing/2014/main" id="{97F288CB-729C-927D-B4B7-93C6787264EA}"/>
              </a:ext>
            </a:extLst>
          </p:cNvPr>
          <p:cNvPicPr>
            <a:picLocks noChangeAspect="1"/>
          </p:cNvPicPr>
          <p:nvPr/>
        </p:nvPicPr>
        <p:blipFill>
          <a:blip r:embed="rId5"/>
          <a:stretch>
            <a:fillRect/>
          </a:stretch>
        </p:blipFill>
        <p:spPr>
          <a:xfrm>
            <a:off x="-695080" y="0"/>
            <a:ext cx="9787428" cy="1562100"/>
          </a:xfrm>
          <a:prstGeom prst="rect">
            <a:avLst/>
          </a:prstGeom>
        </p:spPr>
      </p:pic>
    </p:spTree>
    <p:extLst>
      <p:ext uri="{BB962C8B-B14F-4D97-AF65-F5344CB8AC3E}">
        <p14:creationId xmlns:p14="http://schemas.microsoft.com/office/powerpoint/2010/main" val="333329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4BC06-4AC0-3213-123B-37333B39012C}"/>
              </a:ext>
            </a:extLst>
          </p:cNvPr>
          <p:cNvSpPr>
            <a:spLocks noGrp="1"/>
          </p:cNvSpPr>
          <p:nvPr>
            <p:ph type="title"/>
          </p:nvPr>
        </p:nvSpPr>
        <p:spPr/>
        <p:txBody>
          <a:bodyPr/>
          <a:lstStyle/>
          <a:p>
            <a:r>
              <a:rPr lang="en-US" b="1" dirty="0">
                <a:latin typeface="Garamond" panose="02020404030301010803" pitchFamily="18" charset="0"/>
              </a:rPr>
              <a:t>Two main routes to QTS</a:t>
            </a:r>
          </a:p>
        </p:txBody>
      </p:sp>
      <p:sp>
        <p:nvSpPr>
          <p:cNvPr id="3" name="Content Placeholder 2">
            <a:extLst>
              <a:ext uri="{FF2B5EF4-FFF2-40B4-BE49-F238E27FC236}">
                <a16:creationId xmlns:a16="http://schemas.microsoft.com/office/drawing/2014/main" id="{C4C73138-4983-745D-F4B8-46DDD1766617}"/>
              </a:ext>
            </a:extLst>
          </p:cNvPr>
          <p:cNvSpPr>
            <a:spLocks noGrp="1"/>
          </p:cNvSpPr>
          <p:nvPr>
            <p:ph sz="half" idx="1"/>
          </p:nvPr>
        </p:nvSpPr>
        <p:spPr>
          <a:xfrm>
            <a:off x="628650" y="1369219"/>
            <a:ext cx="7808768" cy="3263504"/>
          </a:xfrm>
        </p:spPr>
        <p:txBody>
          <a:bodyPr/>
          <a:lstStyle/>
          <a:p>
            <a:pPr marL="0" indent="0">
              <a:buNone/>
            </a:pPr>
            <a:r>
              <a:rPr lang="en-US" b="1" dirty="0">
                <a:latin typeface="Garamond" panose="02020404030301010803" pitchFamily="18" charset="0"/>
              </a:rPr>
              <a:t>SCITT</a:t>
            </a:r>
            <a:r>
              <a:rPr lang="en-US" dirty="0">
                <a:latin typeface="Garamond" panose="02020404030301010803" pitchFamily="18" charset="0"/>
              </a:rPr>
              <a:t> – School </a:t>
            </a:r>
            <a:r>
              <a:rPr lang="en-US" dirty="0" err="1">
                <a:latin typeface="Garamond" panose="02020404030301010803" pitchFamily="18" charset="0"/>
              </a:rPr>
              <a:t>Centred</a:t>
            </a:r>
            <a:r>
              <a:rPr lang="en-US" dirty="0">
                <a:latin typeface="Garamond" panose="02020404030301010803" pitchFamily="18" charset="0"/>
              </a:rPr>
              <a:t> Initial Teacher Training – 1 year</a:t>
            </a:r>
          </a:p>
          <a:p>
            <a:pPr marL="0" indent="0">
              <a:buNone/>
            </a:pPr>
            <a:endParaRPr lang="en-US" dirty="0">
              <a:latin typeface="Garamond" panose="02020404030301010803" pitchFamily="18" charset="0"/>
            </a:endParaRPr>
          </a:p>
          <a:p>
            <a:pPr marL="0" indent="0">
              <a:buNone/>
            </a:pPr>
            <a:endParaRPr lang="en-US" b="1" dirty="0">
              <a:latin typeface="Garamond" panose="02020404030301010803" pitchFamily="18" charset="0"/>
            </a:endParaRPr>
          </a:p>
          <a:p>
            <a:pPr marL="0" indent="0">
              <a:buNone/>
            </a:pPr>
            <a:r>
              <a:rPr lang="en-US" b="1" dirty="0">
                <a:latin typeface="Garamond" panose="02020404030301010803" pitchFamily="18" charset="0"/>
              </a:rPr>
              <a:t>Assessment Only </a:t>
            </a:r>
            <a:r>
              <a:rPr lang="en-US" dirty="0">
                <a:latin typeface="Garamond" panose="02020404030301010803" pitchFamily="18" charset="0"/>
              </a:rPr>
              <a:t>– for experienced colleagues with 2 years’ worth of  timetabled teaching responsibilities </a:t>
            </a:r>
            <a:r>
              <a:rPr lang="en-US" dirty="0" err="1">
                <a:latin typeface="Garamond" panose="02020404030301010803" pitchFamily="18" charset="0"/>
              </a:rPr>
              <a:t>eg.</a:t>
            </a:r>
            <a:r>
              <a:rPr lang="en-US" dirty="0">
                <a:latin typeface="Garamond" panose="02020404030301010803" pitchFamily="18" charset="0"/>
              </a:rPr>
              <a:t> HLTAs, Unqualified teachers </a:t>
            </a:r>
            <a:r>
              <a:rPr lang="en-US" dirty="0" err="1">
                <a:latin typeface="Garamond" panose="02020404030301010803" pitchFamily="18" charset="0"/>
              </a:rPr>
              <a:t>etc</a:t>
            </a:r>
            <a:endParaRPr lang="en-US" dirty="0">
              <a:latin typeface="Garamond" panose="02020404030301010803" pitchFamily="18" charset="0"/>
            </a:endParaRPr>
          </a:p>
        </p:txBody>
      </p:sp>
      <p:pic>
        <p:nvPicPr>
          <p:cNvPr id="5" name="Picture 4">
            <a:extLst>
              <a:ext uri="{FF2B5EF4-FFF2-40B4-BE49-F238E27FC236}">
                <a16:creationId xmlns:a16="http://schemas.microsoft.com/office/drawing/2014/main" id="{A6BB0A3D-B037-3D93-BDDF-A4A985C53042}"/>
              </a:ext>
            </a:extLst>
          </p:cNvPr>
          <p:cNvPicPr>
            <a:picLocks noChangeAspect="1"/>
          </p:cNvPicPr>
          <p:nvPr/>
        </p:nvPicPr>
        <p:blipFill>
          <a:blip r:embed="rId2"/>
          <a:stretch>
            <a:fillRect/>
          </a:stretch>
        </p:blipFill>
        <p:spPr>
          <a:xfrm>
            <a:off x="0" y="5029200"/>
            <a:ext cx="9144000" cy="114300"/>
          </a:xfrm>
          <a:prstGeom prst="rect">
            <a:avLst/>
          </a:prstGeom>
        </p:spPr>
      </p:pic>
      <p:pic>
        <p:nvPicPr>
          <p:cNvPr id="6" name="Picture 5" descr="A logo on a red and black background&#10;&#10;Description automatically generated">
            <a:extLst>
              <a:ext uri="{FF2B5EF4-FFF2-40B4-BE49-F238E27FC236}">
                <a16:creationId xmlns:a16="http://schemas.microsoft.com/office/drawing/2014/main" id="{D63B0CDB-6C51-5630-7648-492D6535D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364" y="12277"/>
            <a:ext cx="3374636" cy="1255739"/>
          </a:xfrm>
          <a:prstGeom prst="rect">
            <a:avLst/>
          </a:prstGeom>
        </p:spPr>
      </p:pic>
      <p:pic>
        <p:nvPicPr>
          <p:cNvPr id="7" name="Picture 6">
            <a:extLst>
              <a:ext uri="{FF2B5EF4-FFF2-40B4-BE49-F238E27FC236}">
                <a16:creationId xmlns:a16="http://schemas.microsoft.com/office/drawing/2014/main" id="{93A05D99-29A0-E77F-D644-D1F64C1A682C}"/>
              </a:ext>
            </a:extLst>
          </p:cNvPr>
          <p:cNvPicPr>
            <a:picLocks noChangeAspect="1"/>
          </p:cNvPicPr>
          <p:nvPr/>
        </p:nvPicPr>
        <p:blipFill rotWithShape="1">
          <a:blip r:embed="rId4"/>
          <a:srcRect r="44624"/>
          <a:stretch/>
        </p:blipFill>
        <p:spPr>
          <a:xfrm>
            <a:off x="7173072" y="3937524"/>
            <a:ext cx="1859759" cy="1091676"/>
          </a:xfrm>
          <a:prstGeom prst="rect">
            <a:avLst/>
          </a:prstGeom>
        </p:spPr>
      </p:pic>
    </p:spTree>
    <p:extLst>
      <p:ext uri="{BB962C8B-B14F-4D97-AF65-F5344CB8AC3E}">
        <p14:creationId xmlns:p14="http://schemas.microsoft.com/office/powerpoint/2010/main" val="1532552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21F63-053E-5572-FEBB-5BC5975D5A70}"/>
              </a:ext>
            </a:extLst>
          </p:cNvPr>
          <p:cNvSpPr>
            <a:spLocks noGrp="1"/>
          </p:cNvSpPr>
          <p:nvPr>
            <p:ph type="title"/>
          </p:nvPr>
        </p:nvSpPr>
        <p:spPr>
          <a:xfrm>
            <a:off x="282286" y="167229"/>
            <a:ext cx="7886700" cy="994172"/>
          </a:xfrm>
        </p:spPr>
        <p:txBody>
          <a:bodyPr>
            <a:normAutofit/>
          </a:bodyPr>
          <a:lstStyle/>
          <a:p>
            <a:r>
              <a:rPr lang="en-GB" sz="2400" b="1">
                <a:latin typeface="Garamond" panose="02020404030301010803" pitchFamily="18" charset="0"/>
              </a:rPr>
              <a:t>Xavier Teach SouthEast: Our role in ITT</a:t>
            </a:r>
            <a:endParaRPr lang="en-GB" sz="2400" b="1" dirty="0">
              <a:latin typeface="Garamond" panose="02020404030301010803" pitchFamily="18" charset="0"/>
            </a:endParaRPr>
          </a:p>
        </p:txBody>
      </p:sp>
      <p:sp>
        <p:nvSpPr>
          <p:cNvPr id="3" name="Content Placeholder 2">
            <a:extLst>
              <a:ext uri="{FF2B5EF4-FFF2-40B4-BE49-F238E27FC236}">
                <a16:creationId xmlns:a16="http://schemas.microsoft.com/office/drawing/2014/main" id="{4DF5499C-7108-00A4-A6C4-DF4616857A24}"/>
              </a:ext>
            </a:extLst>
          </p:cNvPr>
          <p:cNvSpPr>
            <a:spLocks noGrp="1"/>
          </p:cNvSpPr>
          <p:nvPr>
            <p:ph idx="1"/>
          </p:nvPr>
        </p:nvSpPr>
        <p:spPr>
          <a:xfrm>
            <a:off x="379268" y="1161401"/>
            <a:ext cx="7886700" cy="3500438"/>
          </a:xfrm>
        </p:spPr>
        <p:txBody>
          <a:bodyPr>
            <a:normAutofit fontScale="85000" lnSpcReduction="20000"/>
          </a:bodyPr>
          <a:lstStyle/>
          <a:p>
            <a:pPr>
              <a:spcAft>
                <a:spcPts val="1350"/>
              </a:spcAft>
            </a:pPr>
            <a:r>
              <a:rPr lang="en-US" altLang="en-US" sz="2475" dirty="0">
                <a:latin typeface="Garamond" panose="02020404030301010803" pitchFamily="18" charset="0"/>
              </a:rPr>
              <a:t>We recruit trainees in partnership with our regional hubs and recommend trainees at the end of the training year for </a:t>
            </a:r>
            <a:r>
              <a:rPr lang="en-US" altLang="en-US" sz="2475" b="1" dirty="0">
                <a:latin typeface="Garamond" panose="02020404030301010803" pitchFamily="18" charset="0"/>
              </a:rPr>
              <a:t>Qualified Teacher Status (QTS)</a:t>
            </a:r>
          </a:p>
          <a:p>
            <a:pPr>
              <a:spcAft>
                <a:spcPts val="1350"/>
              </a:spcAft>
            </a:pPr>
            <a:r>
              <a:rPr lang="en-US" altLang="en-US" sz="2475" dirty="0">
                <a:latin typeface="Garamond" panose="02020404030301010803" pitchFamily="18" charset="0"/>
              </a:rPr>
              <a:t>We work with Sussex University to accredit the </a:t>
            </a:r>
            <a:r>
              <a:rPr lang="en-US" altLang="en-US" sz="2475" b="1" dirty="0">
                <a:latin typeface="Garamond" panose="02020404030301010803" pitchFamily="18" charset="0"/>
              </a:rPr>
              <a:t>PGCE </a:t>
            </a:r>
            <a:r>
              <a:rPr lang="en-US" altLang="en-US" sz="2475" dirty="0" err="1">
                <a:latin typeface="Garamond" panose="02020404030301010803" pitchFamily="18" charset="0"/>
              </a:rPr>
              <a:t>programme</a:t>
            </a:r>
            <a:r>
              <a:rPr lang="en-US" altLang="en-US" sz="2475" dirty="0">
                <a:latin typeface="Garamond" panose="02020404030301010803" pitchFamily="18" charset="0"/>
              </a:rPr>
              <a:t> (you can opt to do QTS only) </a:t>
            </a:r>
          </a:p>
          <a:p>
            <a:pPr>
              <a:spcAft>
                <a:spcPts val="1350"/>
              </a:spcAft>
            </a:pPr>
            <a:r>
              <a:rPr lang="en-US" altLang="en-US" sz="2475" dirty="0">
                <a:latin typeface="Garamond" panose="02020404030301010803" pitchFamily="18" charset="0"/>
              </a:rPr>
              <a:t>Trainees train and work in our partner schools</a:t>
            </a:r>
          </a:p>
          <a:p>
            <a:pPr>
              <a:spcAft>
                <a:spcPts val="1350"/>
              </a:spcAft>
            </a:pPr>
            <a:r>
              <a:rPr lang="en-US" altLang="en-US" sz="2475" dirty="0">
                <a:latin typeface="Garamond" panose="02020404030301010803" pitchFamily="18" charset="0"/>
              </a:rPr>
              <a:t>Routes into ITT with us: </a:t>
            </a:r>
          </a:p>
          <a:p>
            <a:pPr lvl="1">
              <a:spcAft>
                <a:spcPts val="1350"/>
              </a:spcAft>
            </a:pPr>
            <a:r>
              <a:rPr lang="en-US" altLang="en-US" sz="2025" dirty="0">
                <a:latin typeface="Garamond" panose="02020404030301010803" pitchFamily="18" charset="0"/>
              </a:rPr>
              <a:t>Fee-paying with PGCE </a:t>
            </a:r>
          </a:p>
          <a:p>
            <a:pPr lvl="1">
              <a:spcAft>
                <a:spcPts val="1350"/>
              </a:spcAft>
            </a:pPr>
            <a:r>
              <a:rPr lang="en-US" altLang="en-US" sz="2025" dirty="0">
                <a:latin typeface="Garamond" panose="02020404030301010803" pitchFamily="18" charset="0"/>
              </a:rPr>
              <a:t>Fee-paying QTS only</a:t>
            </a:r>
          </a:p>
          <a:p>
            <a:endParaRPr lang="en-GB" dirty="0">
              <a:latin typeface="Garamond" panose="02020404030301010803" pitchFamily="18" charset="0"/>
            </a:endParaRPr>
          </a:p>
        </p:txBody>
      </p:sp>
      <p:pic>
        <p:nvPicPr>
          <p:cNvPr id="4" name="Picture 3">
            <a:extLst>
              <a:ext uri="{FF2B5EF4-FFF2-40B4-BE49-F238E27FC236}">
                <a16:creationId xmlns:a16="http://schemas.microsoft.com/office/drawing/2014/main" id="{10EB2ADB-3E83-5822-A0BC-BD6A0B28F4FB}"/>
              </a:ext>
            </a:extLst>
          </p:cNvPr>
          <p:cNvPicPr>
            <a:picLocks noChangeAspect="1"/>
          </p:cNvPicPr>
          <p:nvPr/>
        </p:nvPicPr>
        <p:blipFill>
          <a:blip r:embed="rId2"/>
          <a:stretch>
            <a:fillRect/>
          </a:stretch>
        </p:blipFill>
        <p:spPr>
          <a:xfrm>
            <a:off x="0" y="5029200"/>
            <a:ext cx="9144000" cy="114300"/>
          </a:xfrm>
          <a:prstGeom prst="rect">
            <a:avLst/>
          </a:prstGeom>
        </p:spPr>
      </p:pic>
      <p:pic>
        <p:nvPicPr>
          <p:cNvPr id="5" name="Picture 4">
            <a:extLst>
              <a:ext uri="{FF2B5EF4-FFF2-40B4-BE49-F238E27FC236}">
                <a16:creationId xmlns:a16="http://schemas.microsoft.com/office/drawing/2014/main" id="{FB7C7552-F033-10AE-F079-32F63D286519}"/>
              </a:ext>
            </a:extLst>
          </p:cNvPr>
          <p:cNvPicPr>
            <a:picLocks noChangeAspect="1"/>
          </p:cNvPicPr>
          <p:nvPr/>
        </p:nvPicPr>
        <p:blipFill rotWithShape="1">
          <a:blip r:embed="rId3"/>
          <a:srcRect r="44624"/>
          <a:stretch/>
        </p:blipFill>
        <p:spPr>
          <a:xfrm>
            <a:off x="6819924" y="159026"/>
            <a:ext cx="2153022" cy="1263821"/>
          </a:xfrm>
          <a:prstGeom prst="rect">
            <a:avLst/>
          </a:prstGeom>
        </p:spPr>
      </p:pic>
      <p:pic>
        <p:nvPicPr>
          <p:cNvPr id="6" name="Picture 5" descr="A logo on a red and black background&#10;&#10;Description automatically generated">
            <a:extLst>
              <a:ext uri="{FF2B5EF4-FFF2-40B4-BE49-F238E27FC236}">
                <a16:creationId xmlns:a16="http://schemas.microsoft.com/office/drawing/2014/main" id="{665D8689-9CD6-5729-22AC-8268879BF4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9364" y="3773461"/>
            <a:ext cx="3374636" cy="1255739"/>
          </a:xfrm>
          <a:prstGeom prst="rect">
            <a:avLst/>
          </a:prstGeom>
        </p:spPr>
      </p:pic>
    </p:spTree>
    <p:extLst>
      <p:ext uri="{BB962C8B-B14F-4D97-AF65-F5344CB8AC3E}">
        <p14:creationId xmlns:p14="http://schemas.microsoft.com/office/powerpoint/2010/main" val="3393535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F6D22-AA18-F373-9C94-C1DFAF9750B5}"/>
              </a:ext>
            </a:extLst>
          </p:cNvPr>
          <p:cNvSpPr>
            <a:spLocks noGrp="1"/>
          </p:cNvSpPr>
          <p:nvPr>
            <p:ph type="title"/>
          </p:nvPr>
        </p:nvSpPr>
        <p:spPr>
          <a:xfrm>
            <a:off x="305921" y="123148"/>
            <a:ext cx="6543114" cy="994172"/>
          </a:xfrm>
        </p:spPr>
        <p:txBody>
          <a:bodyPr>
            <a:normAutofit/>
          </a:bodyPr>
          <a:lstStyle/>
          <a:p>
            <a:r>
              <a:rPr lang="en-GB" sz="2400" b="1" dirty="0">
                <a:latin typeface="Garamond" panose="02020404030301010803" pitchFamily="18" charset="0"/>
              </a:rPr>
              <a:t>Structure of your SCITT training year</a:t>
            </a:r>
          </a:p>
        </p:txBody>
      </p:sp>
      <p:sp>
        <p:nvSpPr>
          <p:cNvPr id="3" name="Content Placeholder 2">
            <a:extLst>
              <a:ext uri="{FF2B5EF4-FFF2-40B4-BE49-F238E27FC236}">
                <a16:creationId xmlns:a16="http://schemas.microsoft.com/office/drawing/2014/main" id="{6A3DCF1D-B3E2-A3B6-2BB5-AB7D7256AF0F}"/>
              </a:ext>
            </a:extLst>
          </p:cNvPr>
          <p:cNvSpPr>
            <a:spLocks noGrp="1"/>
          </p:cNvSpPr>
          <p:nvPr>
            <p:ph idx="1"/>
          </p:nvPr>
        </p:nvSpPr>
        <p:spPr>
          <a:xfrm>
            <a:off x="463711" y="862029"/>
            <a:ext cx="7886700" cy="2830602"/>
          </a:xfrm>
        </p:spPr>
        <p:txBody>
          <a:bodyPr>
            <a:noAutofit/>
          </a:bodyPr>
          <a:lstStyle/>
          <a:p>
            <a:pPr>
              <a:lnSpc>
                <a:spcPct val="100000"/>
              </a:lnSpc>
              <a:spcBef>
                <a:spcPts val="0"/>
              </a:spcBef>
              <a:spcAft>
                <a:spcPts val="750"/>
              </a:spcAft>
            </a:pPr>
            <a:r>
              <a:rPr lang="en-GB" altLang="en-US" sz="1700" dirty="0">
                <a:latin typeface="Garamond" panose="02020404030301010803" pitchFamily="18" charset="0"/>
              </a:rPr>
              <a:t>Both fee-paying routes qualify with QTS</a:t>
            </a:r>
          </a:p>
          <a:p>
            <a:pPr>
              <a:lnSpc>
                <a:spcPct val="100000"/>
              </a:lnSpc>
              <a:spcBef>
                <a:spcPts val="0"/>
              </a:spcBef>
              <a:spcAft>
                <a:spcPts val="750"/>
              </a:spcAft>
            </a:pPr>
            <a:r>
              <a:rPr lang="en-GB" altLang="en-US" sz="1700" dirty="0">
                <a:latin typeface="Garamond" panose="02020404030301010803" pitchFamily="18" charset="0"/>
              </a:rPr>
              <a:t>Based at your ‘home school’ with a dedicated mentor for two terms (autumn and summer)</a:t>
            </a:r>
          </a:p>
          <a:p>
            <a:pPr>
              <a:lnSpc>
                <a:spcPct val="100000"/>
              </a:lnSpc>
              <a:spcBef>
                <a:spcPts val="0"/>
              </a:spcBef>
              <a:spcAft>
                <a:spcPts val="750"/>
              </a:spcAft>
            </a:pPr>
            <a:r>
              <a:rPr lang="en-GB" altLang="en-US" sz="1700" dirty="0">
                <a:latin typeface="Garamond" panose="02020404030301010803" pitchFamily="18" charset="0"/>
              </a:rPr>
              <a:t>One half term ‘away’ placement at a partner school in the spring term</a:t>
            </a:r>
          </a:p>
          <a:p>
            <a:pPr>
              <a:lnSpc>
                <a:spcPct val="100000"/>
              </a:lnSpc>
              <a:spcBef>
                <a:spcPts val="0"/>
              </a:spcBef>
              <a:spcAft>
                <a:spcPts val="750"/>
              </a:spcAft>
            </a:pPr>
            <a:r>
              <a:rPr lang="en-GB" altLang="en-US" sz="1700" dirty="0">
                <a:latin typeface="Garamond" panose="02020404030301010803" pitchFamily="18" charset="0"/>
              </a:rPr>
              <a:t>Weekly training on pedagogy and subjects</a:t>
            </a:r>
          </a:p>
          <a:p>
            <a:pPr>
              <a:lnSpc>
                <a:spcPct val="100000"/>
              </a:lnSpc>
              <a:spcBef>
                <a:spcPts val="0"/>
              </a:spcBef>
              <a:spcAft>
                <a:spcPts val="750"/>
              </a:spcAft>
            </a:pPr>
            <a:r>
              <a:rPr lang="en-GB" altLang="en-US" sz="1700" dirty="0">
                <a:latin typeface="Garamond" panose="02020404030301010803" pitchFamily="18" charset="0"/>
              </a:rPr>
              <a:t>Additional 12 days ITAP (Intensive Training and Practice in 4 skill areas throughout the year </a:t>
            </a:r>
          </a:p>
          <a:p>
            <a:pPr>
              <a:spcAft>
                <a:spcPts val="750"/>
              </a:spcAft>
            </a:pPr>
            <a:r>
              <a:rPr lang="en-GB" altLang="en-US" sz="1700" dirty="0">
                <a:latin typeface="Garamond" panose="02020404030301010803" pitchFamily="18" charset="0"/>
              </a:rPr>
              <a:t> ‘Enhancement days’ include:</a:t>
            </a:r>
          </a:p>
          <a:p>
            <a:endParaRPr lang="en-GB" sz="1700" dirty="0">
              <a:latin typeface="Garamond" panose="02020404030301010803" pitchFamily="18" charset="0"/>
            </a:endParaRPr>
          </a:p>
        </p:txBody>
      </p:sp>
      <p:sp>
        <p:nvSpPr>
          <p:cNvPr id="4" name="Content Placeholder 2">
            <a:extLst>
              <a:ext uri="{FF2B5EF4-FFF2-40B4-BE49-F238E27FC236}">
                <a16:creationId xmlns:a16="http://schemas.microsoft.com/office/drawing/2014/main" id="{BB3C4177-0014-6BD8-B088-2210D9515404}"/>
              </a:ext>
            </a:extLst>
          </p:cNvPr>
          <p:cNvSpPr txBox="1">
            <a:spLocks/>
          </p:cNvSpPr>
          <p:nvPr/>
        </p:nvSpPr>
        <p:spPr bwMode="auto">
          <a:xfrm>
            <a:off x="746739" y="3634302"/>
            <a:ext cx="3660322" cy="91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230" tIns="39115" rIns="78230" bIns="39115" numCol="1" anchor="t" anchorCtr="0" compatLnSpc="1">
            <a:prstTxWarp prst="textNoShape">
              <a:avLst/>
            </a:prstTxWarp>
          </a:bodyPr>
          <a:lstStyle>
            <a:lvl1pPr marL="390525" indent="-307975" algn="l" defTabSz="1042988" rtl="0" eaLnBrk="0" fontAlgn="base" hangingPunct="0">
              <a:spcBef>
                <a:spcPts val="0"/>
              </a:spcBef>
              <a:spcAft>
                <a:spcPts val="1400"/>
              </a:spcAft>
              <a:buClr>
                <a:schemeClr val="accent4">
                  <a:lumMod val="75000"/>
                </a:schemeClr>
              </a:buClr>
              <a:buFont typeface="Arial" panose="020B0604020202020204" pitchFamily="34" charset="0"/>
              <a:buChar char="•"/>
              <a:defRPr sz="3000">
                <a:solidFill>
                  <a:srgbClr val="002649"/>
                </a:solidFill>
                <a:latin typeface="Raleway" panose="020B0003030101060003" pitchFamily="34" charset="0"/>
                <a:ea typeface="ＭＳ Ｐゴシック" charset="0"/>
                <a:cs typeface="+mn-cs"/>
              </a:defRPr>
            </a:lvl1pPr>
            <a:lvl2pPr marL="847725" indent="-325438" algn="l" defTabSz="1042988" rtl="0" eaLnBrk="0" fontAlgn="base" hangingPunct="0">
              <a:spcBef>
                <a:spcPts val="0"/>
              </a:spcBef>
              <a:spcAft>
                <a:spcPts val="1200"/>
              </a:spcAft>
              <a:buClr>
                <a:schemeClr val="accent1"/>
              </a:buClr>
              <a:buFont typeface="Arial" panose="020B0604020202020204" pitchFamily="34" charset="0"/>
              <a:buChar char="•"/>
              <a:defRPr sz="2500">
                <a:solidFill>
                  <a:schemeClr val="accent1"/>
                </a:solidFill>
                <a:latin typeface="Raleway" panose="020B0003030101060003" pitchFamily="34" charset="0"/>
                <a:ea typeface="Arial" charset="0"/>
                <a:cs typeface="+mn-cs"/>
              </a:defRPr>
            </a:lvl2pPr>
            <a:lvl3pPr marL="1303338" indent="-260350" algn="l" defTabSz="1042988" rtl="0" eaLnBrk="0" fontAlgn="base" hangingPunct="0">
              <a:spcBef>
                <a:spcPts val="0"/>
              </a:spcBef>
              <a:spcAft>
                <a:spcPts val="1000"/>
              </a:spcAft>
              <a:buClr>
                <a:schemeClr val="accent3"/>
              </a:buClr>
              <a:buSzPct val="100000"/>
              <a:buFont typeface="Arial" panose="020B0604020202020204" pitchFamily="34" charset="0"/>
              <a:buChar char="•"/>
              <a:defRPr sz="2000">
                <a:solidFill>
                  <a:schemeClr val="accent3"/>
                </a:solidFill>
                <a:latin typeface="Raleway" panose="020B0003030101060003" pitchFamily="34" charset="0"/>
                <a:ea typeface="Arial" charset="0"/>
                <a:cs typeface="+mn-cs"/>
              </a:defRPr>
            </a:lvl3pPr>
            <a:lvl4pPr marL="1825625" indent="-260350" algn="l" defTabSz="1042988" rtl="0" eaLnBrk="0" fontAlgn="base" hangingPunct="0">
              <a:spcBef>
                <a:spcPts val="0"/>
              </a:spcBef>
              <a:spcAft>
                <a:spcPts val="1000"/>
              </a:spcAft>
              <a:buChar char="–"/>
              <a:defRPr sz="2000">
                <a:solidFill>
                  <a:srgbClr val="002649"/>
                </a:solidFill>
                <a:latin typeface="Raleway" panose="020B0003030101060003" pitchFamily="34" charset="0"/>
                <a:ea typeface="Arial" charset="0"/>
                <a:cs typeface="+mn-cs"/>
              </a:defRPr>
            </a:lvl4pPr>
            <a:lvl5pPr marL="2346325" indent="-260350" algn="l" defTabSz="1042988" rtl="0" eaLnBrk="0" fontAlgn="base" hangingPunct="0">
              <a:spcBef>
                <a:spcPts val="0"/>
              </a:spcBef>
              <a:spcAft>
                <a:spcPts val="1000"/>
              </a:spcAft>
              <a:buChar char="»"/>
              <a:defRPr sz="2000">
                <a:solidFill>
                  <a:srgbClr val="002649"/>
                </a:solidFill>
                <a:latin typeface="Raleway" panose="020B0003030101060003" pitchFamily="34" charset="0"/>
                <a:ea typeface="Arial" charset="0"/>
                <a:cs typeface="+mn-cs"/>
              </a:defRPr>
            </a:lvl5pPr>
            <a:lvl6pPr marL="2803525" indent="-260350" algn="l" defTabSz="1042988" rtl="0" fontAlgn="base">
              <a:spcBef>
                <a:spcPct val="20000"/>
              </a:spcBef>
              <a:spcAft>
                <a:spcPct val="0"/>
              </a:spcAft>
              <a:buChar char="»"/>
              <a:defRPr sz="2000">
                <a:solidFill>
                  <a:srgbClr val="002649"/>
                </a:solidFill>
                <a:latin typeface="+mn-lt"/>
                <a:cs typeface="+mn-cs"/>
              </a:defRPr>
            </a:lvl6pPr>
            <a:lvl7pPr marL="3260725" indent="-260350" algn="l" defTabSz="1042988" rtl="0" fontAlgn="base">
              <a:spcBef>
                <a:spcPct val="20000"/>
              </a:spcBef>
              <a:spcAft>
                <a:spcPct val="0"/>
              </a:spcAft>
              <a:buChar char="»"/>
              <a:defRPr sz="2000">
                <a:solidFill>
                  <a:srgbClr val="002649"/>
                </a:solidFill>
                <a:latin typeface="+mn-lt"/>
                <a:cs typeface="+mn-cs"/>
              </a:defRPr>
            </a:lvl7pPr>
            <a:lvl8pPr marL="3717925" indent="-260350" algn="l" defTabSz="1042988" rtl="0" fontAlgn="base">
              <a:spcBef>
                <a:spcPct val="20000"/>
              </a:spcBef>
              <a:spcAft>
                <a:spcPct val="0"/>
              </a:spcAft>
              <a:buChar char="»"/>
              <a:defRPr sz="2000">
                <a:solidFill>
                  <a:srgbClr val="002649"/>
                </a:solidFill>
                <a:latin typeface="+mn-lt"/>
                <a:cs typeface="+mn-cs"/>
              </a:defRPr>
            </a:lvl8pPr>
            <a:lvl9pPr marL="4175125" indent="-260350" algn="l" defTabSz="1042988" rtl="0" fontAlgn="base">
              <a:spcBef>
                <a:spcPct val="20000"/>
              </a:spcBef>
              <a:spcAft>
                <a:spcPct val="0"/>
              </a:spcAft>
              <a:buChar char="»"/>
              <a:defRPr sz="2000">
                <a:solidFill>
                  <a:srgbClr val="002649"/>
                </a:solidFill>
                <a:latin typeface="+mn-lt"/>
                <a:cs typeface="+mn-cs"/>
              </a:defRPr>
            </a:lvl9pPr>
          </a:lstStyle>
          <a:p>
            <a:pPr lvl="1">
              <a:spcAft>
                <a:spcPts val="450"/>
              </a:spcAft>
            </a:pPr>
            <a:r>
              <a:rPr lang="en-GB" altLang="en-US" sz="1725" kern="0">
                <a:solidFill>
                  <a:srgbClr val="002060"/>
                </a:solidFill>
                <a:latin typeface="Garamond" panose="02020404030301010803" pitchFamily="18" charset="0"/>
              </a:rPr>
              <a:t>Secondary </a:t>
            </a:r>
            <a:r>
              <a:rPr lang="en-GB" altLang="en-US" sz="1725" kern="0" dirty="0">
                <a:solidFill>
                  <a:srgbClr val="002060"/>
                </a:solidFill>
                <a:latin typeface="Garamond" panose="02020404030301010803" pitchFamily="18" charset="0"/>
              </a:rPr>
              <a:t>school</a:t>
            </a:r>
          </a:p>
          <a:p>
            <a:pPr lvl="1">
              <a:spcAft>
                <a:spcPts val="450"/>
              </a:spcAft>
            </a:pPr>
            <a:r>
              <a:rPr lang="en-GB" altLang="en-US" sz="1725" kern="0" dirty="0">
                <a:solidFill>
                  <a:srgbClr val="002060"/>
                </a:solidFill>
                <a:latin typeface="Garamond" panose="02020404030301010803" pitchFamily="18" charset="0"/>
              </a:rPr>
              <a:t>Special (SEND) school</a:t>
            </a:r>
          </a:p>
          <a:p>
            <a:pPr lvl="1">
              <a:spcAft>
                <a:spcPts val="450"/>
              </a:spcAft>
            </a:pPr>
            <a:r>
              <a:rPr lang="en-GB" altLang="en-US" sz="1725" kern="0" dirty="0">
                <a:solidFill>
                  <a:srgbClr val="002060"/>
                </a:solidFill>
                <a:latin typeface="Garamond" panose="02020404030301010803" pitchFamily="18" charset="0"/>
              </a:rPr>
              <a:t>LSA shadowing</a:t>
            </a:r>
          </a:p>
        </p:txBody>
      </p:sp>
      <p:sp>
        <p:nvSpPr>
          <p:cNvPr id="5" name="Content Placeholder 2">
            <a:extLst>
              <a:ext uri="{FF2B5EF4-FFF2-40B4-BE49-F238E27FC236}">
                <a16:creationId xmlns:a16="http://schemas.microsoft.com/office/drawing/2014/main" id="{D1910A5E-AA97-18E2-6FAA-B3238D1954AC}"/>
              </a:ext>
            </a:extLst>
          </p:cNvPr>
          <p:cNvSpPr txBox="1">
            <a:spLocks/>
          </p:cNvSpPr>
          <p:nvPr/>
        </p:nvSpPr>
        <p:spPr bwMode="auto">
          <a:xfrm>
            <a:off x="4006850" y="3634302"/>
            <a:ext cx="3660322" cy="100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230" tIns="39115" rIns="78230" bIns="39115" numCol="1" anchor="t" anchorCtr="0" compatLnSpc="1">
            <a:prstTxWarp prst="textNoShape">
              <a:avLst/>
            </a:prstTxWarp>
          </a:bodyPr>
          <a:lstStyle>
            <a:lvl1pPr marL="390525" indent="-307975" algn="l" defTabSz="1042988" rtl="0" eaLnBrk="0" fontAlgn="base" hangingPunct="0">
              <a:spcBef>
                <a:spcPts val="0"/>
              </a:spcBef>
              <a:spcAft>
                <a:spcPts val="1400"/>
              </a:spcAft>
              <a:buClr>
                <a:schemeClr val="accent4">
                  <a:lumMod val="75000"/>
                </a:schemeClr>
              </a:buClr>
              <a:buFont typeface="Arial" panose="020B0604020202020204" pitchFamily="34" charset="0"/>
              <a:buChar char="•"/>
              <a:defRPr sz="3000">
                <a:solidFill>
                  <a:srgbClr val="002649"/>
                </a:solidFill>
                <a:latin typeface="Raleway" panose="020B0003030101060003" pitchFamily="34" charset="0"/>
                <a:ea typeface="ＭＳ Ｐゴシック" charset="0"/>
                <a:cs typeface="+mn-cs"/>
              </a:defRPr>
            </a:lvl1pPr>
            <a:lvl2pPr marL="847725" indent="-325438" algn="l" defTabSz="1042988" rtl="0" eaLnBrk="0" fontAlgn="base" hangingPunct="0">
              <a:spcBef>
                <a:spcPts val="0"/>
              </a:spcBef>
              <a:spcAft>
                <a:spcPts val="1200"/>
              </a:spcAft>
              <a:buClr>
                <a:schemeClr val="accent1"/>
              </a:buClr>
              <a:buFont typeface="Arial" panose="020B0604020202020204" pitchFamily="34" charset="0"/>
              <a:buChar char="•"/>
              <a:defRPr sz="2500">
                <a:solidFill>
                  <a:schemeClr val="accent1"/>
                </a:solidFill>
                <a:latin typeface="Raleway" panose="020B0003030101060003" pitchFamily="34" charset="0"/>
                <a:ea typeface="Arial" charset="0"/>
                <a:cs typeface="+mn-cs"/>
              </a:defRPr>
            </a:lvl2pPr>
            <a:lvl3pPr marL="1303338" indent="-260350" algn="l" defTabSz="1042988" rtl="0" eaLnBrk="0" fontAlgn="base" hangingPunct="0">
              <a:spcBef>
                <a:spcPts val="0"/>
              </a:spcBef>
              <a:spcAft>
                <a:spcPts val="1000"/>
              </a:spcAft>
              <a:buClr>
                <a:schemeClr val="accent3"/>
              </a:buClr>
              <a:buSzPct val="100000"/>
              <a:buFont typeface="Arial" panose="020B0604020202020204" pitchFamily="34" charset="0"/>
              <a:buChar char="•"/>
              <a:defRPr sz="2000">
                <a:solidFill>
                  <a:schemeClr val="accent3"/>
                </a:solidFill>
                <a:latin typeface="Raleway" panose="020B0003030101060003" pitchFamily="34" charset="0"/>
                <a:ea typeface="Arial" charset="0"/>
                <a:cs typeface="+mn-cs"/>
              </a:defRPr>
            </a:lvl3pPr>
            <a:lvl4pPr marL="1825625" indent="-260350" algn="l" defTabSz="1042988" rtl="0" eaLnBrk="0" fontAlgn="base" hangingPunct="0">
              <a:spcBef>
                <a:spcPts val="0"/>
              </a:spcBef>
              <a:spcAft>
                <a:spcPts val="1000"/>
              </a:spcAft>
              <a:buChar char="–"/>
              <a:defRPr sz="2000">
                <a:solidFill>
                  <a:srgbClr val="002649"/>
                </a:solidFill>
                <a:latin typeface="Raleway" panose="020B0003030101060003" pitchFamily="34" charset="0"/>
                <a:ea typeface="Arial" charset="0"/>
                <a:cs typeface="+mn-cs"/>
              </a:defRPr>
            </a:lvl4pPr>
            <a:lvl5pPr marL="2346325" indent="-260350" algn="l" defTabSz="1042988" rtl="0" eaLnBrk="0" fontAlgn="base" hangingPunct="0">
              <a:spcBef>
                <a:spcPts val="0"/>
              </a:spcBef>
              <a:spcAft>
                <a:spcPts val="1000"/>
              </a:spcAft>
              <a:buChar char="»"/>
              <a:defRPr sz="2000">
                <a:solidFill>
                  <a:srgbClr val="002649"/>
                </a:solidFill>
                <a:latin typeface="Raleway" panose="020B0003030101060003" pitchFamily="34" charset="0"/>
                <a:ea typeface="Arial" charset="0"/>
                <a:cs typeface="+mn-cs"/>
              </a:defRPr>
            </a:lvl5pPr>
            <a:lvl6pPr marL="2803525" indent="-260350" algn="l" defTabSz="1042988" rtl="0" fontAlgn="base">
              <a:spcBef>
                <a:spcPct val="20000"/>
              </a:spcBef>
              <a:spcAft>
                <a:spcPct val="0"/>
              </a:spcAft>
              <a:buChar char="»"/>
              <a:defRPr sz="2000">
                <a:solidFill>
                  <a:srgbClr val="002649"/>
                </a:solidFill>
                <a:latin typeface="+mn-lt"/>
                <a:cs typeface="+mn-cs"/>
              </a:defRPr>
            </a:lvl6pPr>
            <a:lvl7pPr marL="3260725" indent="-260350" algn="l" defTabSz="1042988" rtl="0" fontAlgn="base">
              <a:spcBef>
                <a:spcPct val="20000"/>
              </a:spcBef>
              <a:spcAft>
                <a:spcPct val="0"/>
              </a:spcAft>
              <a:buChar char="»"/>
              <a:defRPr sz="2000">
                <a:solidFill>
                  <a:srgbClr val="002649"/>
                </a:solidFill>
                <a:latin typeface="+mn-lt"/>
                <a:cs typeface="+mn-cs"/>
              </a:defRPr>
            </a:lvl7pPr>
            <a:lvl8pPr marL="3717925" indent="-260350" algn="l" defTabSz="1042988" rtl="0" fontAlgn="base">
              <a:spcBef>
                <a:spcPct val="20000"/>
              </a:spcBef>
              <a:spcAft>
                <a:spcPct val="0"/>
              </a:spcAft>
              <a:buChar char="»"/>
              <a:defRPr sz="2000">
                <a:solidFill>
                  <a:srgbClr val="002649"/>
                </a:solidFill>
                <a:latin typeface="+mn-lt"/>
                <a:cs typeface="+mn-cs"/>
              </a:defRPr>
            </a:lvl8pPr>
            <a:lvl9pPr marL="4175125" indent="-260350" algn="l" defTabSz="1042988" rtl="0" fontAlgn="base">
              <a:spcBef>
                <a:spcPct val="20000"/>
              </a:spcBef>
              <a:spcAft>
                <a:spcPct val="0"/>
              </a:spcAft>
              <a:buChar char="»"/>
              <a:defRPr sz="2000">
                <a:solidFill>
                  <a:srgbClr val="002649"/>
                </a:solidFill>
                <a:latin typeface="+mn-lt"/>
                <a:cs typeface="+mn-cs"/>
              </a:defRPr>
            </a:lvl9pPr>
          </a:lstStyle>
          <a:p>
            <a:pPr marL="391715" lvl="1" indent="0">
              <a:spcAft>
                <a:spcPts val="450"/>
              </a:spcAft>
              <a:buNone/>
            </a:pPr>
            <a:r>
              <a:rPr lang="en-GB" altLang="en-US" sz="1725" kern="0" dirty="0">
                <a:solidFill>
                  <a:srgbClr val="002060"/>
                </a:solidFill>
                <a:latin typeface="Garamond" panose="02020404030301010803" pitchFamily="18" charset="0"/>
              </a:rPr>
              <a:t>And may include:</a:t>
            </a:r>
          </a:p>
          <a:p>
            <a:pPr lvl="1">
              <a:spcAft>
                <a:spcPts val="450"/>
              </a:spcAft>
            </a:pPr>
            <a:r>
              <a:rPr lang="en-GB" altLang="en-US" sz="1725" kern="0" dirty="0">
                <a:solidFill>
                  <a:srgbClr val="002060"/>
                </a:solidFill>
                <a:latin typeface="Garamond" panose="02020404030301010803" pitchFamily="18" charset="0"/>
              </a:rPr>
              <a:t>Pupil referral unit (PRU)</a:t>
            </a:r>
          </a:p>
        </p:txBody>
      </p:sp>
      <p:pic>
        <p:nvPicPr>
          <p:cNvPr id="6" name="Picture 5">
            <a:extLst>
              <a:ext uri="{FF2B5EF4-FFF2-40B4-BE49-F238E27FC236}">
                <a16:creationId xmlns:a16="http://schemas.microsoft.com/office/drawing/2014/main" id="{7D679D29-302D-9F76-5837-DC0639BFA70D}"/>
              </a:ext>
            </a:extLst>
          </p:cNvPr>
          <p:cNvPicPr>
            <a:picLocks noChangeAspect="1"/>
          </p:cNvPicPr>
          <p:nvPr/>
        </p:nvPicPr>
        <p:blipFill>
          <a:blip r:embed="rId2"/>
          <a:stretch>
            <a:fillRect/>
          </a:stretch>
        </p:blipFill>
        <p:spPr>
          <a:xfrm>
            <a:off x="0" y="5029200"/>
            <a:ext cx="9144000" cy="114300"/>
          </a:xfrm>
          <a:prstGeom prst="rect">
            <a:avLst/>
          </a:prstGeom>
        </p:spPr>
      </p:pic>
      <p:pic>
        <p:nvPicPr>
          <p:cNvPr id="7" name="Picture 6" descr="A logo on a red and black background&#10;&#10;Description automatically generated">
            <a:extLst>
              <a:ext uri="{FF2B5EF4-FFF2-40B4-BE49-F238E27FC236}">
                <a16:creationId xmlns:a16="http://schemas.microsoft.com/office/drawing/2014/main" id="{88CCCE3A-8F66-B5F6-397A-E4B1AA9169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364" y="0"/>
            <a:ext cx="3374636" cy="1255739"/>
          </a:xfrm>
          <a:prstGeom prst="rect">
            <a:avLst/>
          </a:prstGeom>
        </p:spPr>
      </p:pic>
      <p:pic>
        <p:nvPicPr>
          <p:cNvPr id="8" name="Picture 7">
            <a:extLst>
              <a:ext uri="{FF2B5EF4-FFF2-40B4-BE49-F238E27FC236}">
                <a16:creationId xmlns:a16="http://schemas.microsoft.com/office/drawing/2014/main" id="{0919641A-AEDF-F8D7-34DA-F982D1CFC912}"/>
              </a:ext>
            </a:extLst>
          </p:cNvPr>
          <p:cNvPicPr>
            <a:picLocks noChangeAspect="1"/>
          </p:cNvPicPr>
          <p:nvPr/>
        </p:nvPicPr>
        <p:blipFill rotWithShape="1">
          <a:blip r:embed="rId4"/>
          <a:srcRect r="44624"/>
          <a:stretch/>
        </p:blipFill>
        <p:spPr>
          <a:xfrm>
            <a:off x="6849035" y="3637819"/>
            <a:ext cx="2153022" cy="1263821"/>
          </a:xfrm>
          <a:prstGeom prst="rect">
            <a:avLst/>
          </a:prstGeom>
        </p:spPr>
      </p:pic>
    </p:spTree>
    <p:extLst>
      <p:ext uri="{BB962C8B-B14F-4D97-AF65-F5344CB8AC3E}">
        <p14:creationId xmlns:p14="http://schemas.microsoft.com/office/powerpoint/2010/main" val="4192023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B199-2E1D-DE34-2B86-EC3D9E25B2F1}"/>
              </a:ext>
            </a:extLst>
          </p:cNvPr>
          <p:cNvSpPr>
            <a:spLocks noGrp="1"/>
          </p:cNvSpPr>
          <p:nvPr>
            <p:ph type="title"/>
          </p:nvPr>
        </p:nvSpPr>
        <p:spPr>
          <a:xfrm>
            <a:off x="177800" y="246460"/>
            <a:ext cx="7886700" cy="994172"/>
          </a:xfrm>
        </p:spPr>
        <p:txBody>
          <a:bodyPr>
            <a:normAutofit/>
          </a:bodyPr>
          <a:lstStyle/>
          <a:p>
            <a:r>
              <a:rPr lang="en-GB" sz="2400" b="1" dirty="0">
                <a:latin typeface="Garamond" panose="02020404030301010803" pitchFamily="18" charset="0"/>
              </a:rPr>
              <a:t>How do the two training routes differ?</a:t>
            </a:r>
          </a:p>
        </p:txBody>
      </p:sp>
      <p:sp>
        <p:nvSpPr>
          <p:cNvPr id="4" name="Rectangle 3">
            <a:extLst>
              <a:ext uri="{FF2B5EF4-FFF2-40B4-BE49-F238E27FC236}">
                <a16:creationId xmlns:a16="http://schemas.microsoft.com/office/drawing/2014/main" id="{0C5838AC-A96E-DB22-A72A-E8CA0C550341}"/>
              </a:ext>
            </a:extLst>
          </p:cNvPr>
          <p:cNvSpPr/>
          <p:nvPr/>
        </p:nvSpPr>
        <p:spPr>
          <a:xfrm>
            <a:off x="384609" y="1089557"/>
            <a:ext cx="4107878" cy="2237792"/>
          </a:xfrm>
          <a:prstGeom prst="rect">
            <a:avLst/>
          </a:prstGeom>
        </p:spPr>
        <p:txBody>
          <a:bodyPr wrap="square" lIns="68580" tIns="34290" rIns="68580" bIns="34290" anchor="t">
            <a:spAutoFit/>
          </a:bodyPr>
          <a:lstStyle/>
          <a:p>
            <a:pPr>
              <a:lnSpc>
                <a:spcPct val="150000"/>
              </a:lnSpc>
            </a:pPr>
            <a:r>
              <a:rPr lang="en-GB" sz="1650" b="1" dirty="0">
                <a:solidFill>
                  <a:srgbClr val="000066"/>
                </a:solidFill>
                <a:latin typeface="Garamond" panose="02020404030301010803" pitchFamily="18" charset="0"/>
              </a:rPr>
              <a:t>Fee-paying</a:t>
            </a:r>
            <a:r>
              <a:rPr lang="en-US" sz="1650" dirty="0">
                <a:solidFill>
                  <a:srgbClr val="000000"/>
                </a:solidFill>
                <a:latin typeface="Garamond" panose="02020404030301010803" pitchFamily="18" charset="0"/>
              </a:rPr>
              <a:t>​</a:t>
            </a:r>
          </a:p>
          <a:p>
            <a:pPr>
              <a:spcAft>
                <a:spcPts val="1050"/>
              </a:spcAft>
            </a:pPr>
            <a:endParaRPr lang="en-GB" sz="1650" dirty="0">
              <a:solidFill>
                <a:srgbClr val="000066"/>
              </a:solidFill>
              <a:latin typeface="Garamond" panose="02020404030301010803" pitchFamily="18" charset="0"/>
            </a:endParaRPr>
          </a:p>
          <a:p>
            <a:pPr marL="257175" indent="-257175">
              <a:spcAft>
                <a:spcPts val="1050"/>
              </a:spcAft>
              <a:buFont typeface="Arial" panose="020B0604020202020204" pitchFamily="34" charset="0"/>
              <a:buChar char="•"/>
            </a:pPr>
            <a:r>
              <a:rPr lang="en-GB" sz="1650" dirty="0">
                <a:solidFill>
                  <a:srgbClr val="000066"/>
                </a:solidFill>
                <a:latin typeface="Garamond" panose="02020404030301010803" pitchFamily="18" charset="0"/>
              </a:rPr>
              <a:t>Qualify with QTS and PGCE</a:t>
            </a:r>
            <a:r>
              <a:rPr lang="en-US" sz="1650" dirty="0">
                <a:solidFill>
                  <a:srgbClr val="000000"/>
                </a:solidFill>
                <a:latin typeface="Garamond" panose="02020404030301010803" pitchFamily="18" charset="0"/>
              </a:rPr>
              <a:t>​</a:t>
            </a:r>
          </a:p>
          <a:p>
            <a:pPr>
              <a:spcAft>
                <a:spcPts val="1050"/>
              </a:spcAft>
              <a:buFont typeface="Arial" panose="020B0604020202020204" pitchFamily="34" charset="0"/>
              <a:buChar char="•"/>
            </a:pPr>
            <a:r>
              <a:rPr lang="en-GB" sz="1650" dirty="0">
                <a:solidFill>
                  <a:srgbClr val="000066"/>
                </a:solidFill>
                <a:latin typeface="Garamond" panose="02020404030301010803" pitchFamily="18" charset="0"/>
                <a:ea typeface="ＭＳ Ｐゴシック"/>
              </a:rPr>
              <a:t>   Tuition fees of £9,535</a:t>
            </a:r>
            <a:r>
              <a:rPr lang="en-US" sz="1500" dirty="0">
                <a:solidFill>
                  <a:srgbClr val="000000"/>
                </a:solidFill>
                <a:latin typeface="Garamond" panose="02020404030301010803" pitchFamily="18" charset="0"/>
                <a:ea typeface="ＭＳ Ｐゴシック"/>
              </a:rPr>
              <a:t>​</a:t>
            </a:r>
            <a:r>
              <a:rPr lang="en-GB" sz="1500" dirty="0">
                <a:solidFill>
                  <a:srgbClr val="000000"/>
                </a:solidFill>
                <a:latin typeface="Garamond" panose="02020404030301010803" pitchFamily="18" charset="0"/>
                <a:ea typeface="ＭＳ Ｐゴシック"/>
              </a:rPr>
              <a:t>​</a:t>
            </a:r>
          </a:p>
          <a:p>
            <a:pPr>
              <a:spcAft>
                <a:spcPts val="1050"/>
              </a:spcAft>
              <a:buFont typeface="Arial" panose="020B0604020202020204" pitchFamily="34" charset="0"/>
              <a:buChar char="•"/>
            </a:pPr>
            <a:endParaRPr lang="en-GB" sz="1500" dirty="0">
              <a:solidFill>
                <a:srgbClr val="000000"/>
              </a:solidFill>
              <a:latin typeface="Garamond" panose="02020404030301010803" pitchFamily="18" charset="0"/>
              <a:ea typeface="ＭＳ Ｐゴシック"/>
            </a:endParaRPr>
          </a:p>
          <a:p>
            <a:pPr>
              <a:spcAft>
                <a:spcPts val="1050"/>
              </a:spcAft>
              <a:buFont typeface="Arial" panose="020B0604020202020204" pitchFamily="34" charset="0"/>
              <a:buChar char="•"/>
            </a:pPr>
            <a:endParaRPr lang="en-GB" sz="1500" dirty="0">
              <a:solidFill>
                <a:srgbClr val="000000"/>
              </a:solidFill>
              <a:latin typeface="Garamond" panose="02020404030301010803" pitchFamily="18" charset="0"/>
              <a:ea typeface="ＭＳ Ｐゴシック"/>
            </a:endParaRPr>
          </a:p>
        </p:txBody>
      </p:sp>
      <p:pic>
        <p:nvPicPr>
          <p:cNvPr id="5" name="Picture 4">
            <a:extLst>
              <a:ext uri="{FF2B5EF4-FFF2-40B4-BE49-F238E27FC236}">
                <a16:creationId xmlns:a16="http://schemas.microsoft.com/office/drawing/2014/main" id="{225684F0-8BD5-4158-F0F0-CE1519F48A85}"/>
              </a:ext>
            </a:extLst>
          </p:cNvPr>
          <p:cNvPicPr>
            <a:picLocks noChangeAspect="1"/>
          </p:cNvPicPr>
          <p:nvPr/>
        </p:nvPicPr>
        <p:blipFill>
          <a:blip r:embed="rId2"/>
          <a:stretch>
            <a:fillRect/>
          </a:stretch>
        </p:blipFill>
        <p:spPr>
          <a:xfrm>
            <a:off x="0" y="5029200"/>
            <a:ext cx="9144000" cy="114300"/>
          </a:xfrm>
          <a:prstGeom prst="rect">
            <a:avLst/>
          </a:prstGeom>
        </p:spPr>
      </p:pic>
      <p:pic>
        <p:nvPicPr>
          <p:cNvPr id="6" name="Picture 5" descr="A logo on a red and black background&#10;&#10;Description automatically generated">
            <a:extLst>
              <a:ext uri="{FF2B5EF4-FFF2-40B4-BE49-F238E27FC236}">
                <a16:creationId xmlns:a16="http://schemas.microsoft.com/office/drawing/2014/main" id="{A54BE4BF-12EF-FE14-A375-B625C3AF17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364" y="0"/>
            <a:ext cx="3374636" cy="1255739"/>
          </a:xfrm>
          <a:prstGeom prst="rect">
            <a:avLst/>
          </a:prstGeom>
        </p:spPr>
      </p:pic>
      <p:pic>
        <p:nvPicPr>
          <p:cNvPr id="7" name="Picture 6">
            <a:extLst>
              <a:ext uri="{FF2B5EF4-FFF2-40B4-BE49-F238E27FC236}">
                <a16:creationId xmlns:a16="http://schemas.microsoft.com/office/drawing/2014/main" id="{A35FA6AB-2485-828F-5D94-687774295F65}"/>
              </a:ext>
            </a:extLst>
          </p:cNvPr>
          <p:cNvPicPr>
            <a:picLocks noChangeAspect="1"/>
          </p:cNvPicPr>
          <p:nvPr/>
        </p:nvPicPr>
        <p:blipFill rotWithShape="1">
          <a:blip r:embed="rId4"/>
          <a:srcRect r="44624"/>
          <a:stretch/>
        </p:blipFill>
        <p:spPr>
          <a:xfrm>
            <a:off x="6849035" y="3637819"/>
            <a:ext cx="2153022" cy="1263821"/>
          </a:xfrm>
          <a:prstGeom prst="rect">
            <a:avLst/>
          </a:prstGeom>
        </p:spPr>
      </p:pic>
      <p:sp>
        <p:nvSpPr>
          <p:cNvPr id="10" name="Rectangle 9">
            <a:extLst>
              <a:ext uri="{FF2B5EF4-FFF2-40B4-BE49-F238E27FC236}">
                <a16:creationId xmlns:a16="http://schemas.microsoft.com/office/drawing/2014/main" id="{04E86E7D-79E0-13E9-3A22-7726C05EB589}"/>
              </a:ext>
            </a:extLst>
          </p:cNvPr>
          <p:cNvSpPr/>
          <p:nvPr/>
        </p:nvSpPr>
        <p:spPr>
          <a:xfrm>
            <a:off x="4651513" y="1089557"/>
            <a:ext cx="4107878" cy="2223686"/>
          </a:xfrm>
          <a:prstGeom prst="rect">
            <a:avLst/>
          </a:prstGeom>
        </p:spPr>
        <p:txBody>
          <a:bodyPr wrap="square" lIns="68580" tIns="34290" rIns="68580" bIns="34290" anchor="t">
            <a:spAutoFit/>
          </a:bodyPr>
          <a:lstStyle/>
          <a:p>
            <a:pPr>
              <a:lnSpc>
                <a:spcPct val="150000"/>
              </a:lnSpc>
            </a:pPr>
            <a:r>
              <a:rPr lang="en-GB" sz="1650" b="1" dirty="0">
                <a:solidFill>
                  <a:srgbClr val="000066"/>
                </a:solidFill>
                <a:latin typeface="Garamond" panose="02020404030301010803" pitchFamily="18" charset="0"/>
              </a:rPr>
              <a:t>Fee-paying</a:t>
            </a:r>
            <a:r>
              <a:rPr lang="en-US" sz="1650" dirty="0">
                <a:solidFill>
                  <a:srgbClr val="000000"/>
                </a:solidFill>
                <a:latin typeface="Garamond" panose="02020404030301010803" pitchFamily="18" charset="0"/>
              </a:rPr>
              <a:t>​</a:t>
            </a:r>
          </a:p>
          <a:p>
            <a:pPr>
              <a:lnSpc>
                <a:spcPct val="150000"/>
              </a:lnSpc>
            </a:pPr>
            <a:endParaRPr lang="en-US" sz="1650" dirty="0">
              <a:solidFill>
                <a:srgbClr val="000000"/>
              </a:solidFill>
              <a:latin typeface="Garamond" panose="02020404030301010803" pitchFamily="18" charset="0"/>
            </a:endParaRPr>
          </a:p>
          <a:p>
            <a:pPr marL="257175" indent="-257175">
              <a:spcAft>
                <a:spcPts val="1050"/>
              </a:spcAft>
              <a:buFont typeface="Arial" panose="020B0604020202020204" pitchFamily="34" charset="0"/>
              <a:buChar char="•"/>
            </a:pPr>
            <a:r>
              <a:rPr lang="en-GB" sz="1650" b="1" dirty="0">
                <a:solidFill>
                  <a:srgbClr val="000066"/>
                </a:solidFill>
                <a:latin typeface="Garamond" panose="02020404030301010803" pitchFamily="18" charset="0"/>
              </a:rPr>
              <a:t>Qualify with QTS only</a:t>
            </a:r>
            <a:endParaRPr lang="en-US" sz="1650" b="1" dirty="0">
              <a:solidFill>
                <a:srgbClr val="000000"/>
              </a:solidFill>
              <a:latin typeface="Garamond" panose="02020404030301010803" pitchFamily="18" charset="0"/>
            </a:endParaRPr>
          </a:p>
          <a:p>
            <a:pPr>
              <a:spcAft>
                <a:spcPts val="1050"/>
              </a:spcAft>
              <a:buFont typeface="Arial" panose="020B0604020202020204" pitchFamily="34" charset="0"/>
              <a:buChar char="•"/>
            </a:pPr>
            <a:r>
              <a:rPr lang="en-GB" sz="1650" dirty="0">
                <a:solidFill>
                  <a:srgbClr val="000066"/>
                </a:solidFill>
                <a:latin typeface="Garamond" panose="02020404030301010803" pitchFamily="18" charset="0"/>
                <a:ea typeface="ＭＳ Ｐゴシック"/>
              </a:rPr>
              <a:t>   Tuition fees of £8,196</a:t>
            </a:r>
            <a:endParaRPr lang="en-GB" sz="1500" dirty="0">
              <a:solidFill>
                <a:srgbClr val="000000"/>
              </a:solidFill>
              <a:latin typeface="Garamond" panose="02020404030301010803" pitchFamily="18" charset="0"/>
              <a:ea typeface="ＭＳ Ｐゴシック"/>
            </a:endParaRPr>
          </a:p>
          <a:p>
            <a:pPr>
              <a:spcAft>
                <a:spcPts val="1050"/>
              </a:spcAft>
              <a:buFont typeface="Arial" panose="020B0604020202020204" pitchFamily="34" charset="0"/>
              <a:buChar char="•"/>
            </a:pPr>
            <a:endParaRPr lang="en-GB" sz="1500" dirty="0">
              <a:solidFill>
                <a:srgbClr val="000000"/>
              </a:solidFill>
              <a:latin typeface="Garamond" panose="02020404030301010803" pitchFamily="18" charset="0"/>
              <a:ea typeface="ＭＳ Ｐゴシック"/>
            </a:endParaRPr>
          </a:p>
          <a:p>
            <a:pPr>
              <a:spcAft>
                <a:spcPts val="1050"/>
              </a:spcAft>
              <a:buFont typeface="Arial" panose="020B0604020202020204" pitchFamily="34" charset="0"/>
              <a:buChar char="•"/>
            </a:pPr>
            <a:endParaRPr lang="en-GB" sz="1500" dirty="0">
              <a:solidFill>
                <a:srgbClr val="000000"/>
              </a:solidFill>
              <a:latin typeface="Garamond" panose="02020404030301010803" pitchFamily="18" charset="0"/>
              <a:ea typeface="ＭＳ Ｐゴシック"/>
            </a:endParaRPr>
          </a:p>
        </p:txBody>
      </p:sp>
    </p:spTree>
    <p:extLst>
      <p:ext uri="{BB962C8B-B14F-4D97-AF65-F5344CB8AC3E}">
        <p14:creationId xmlns:p14="http://schemas.microsoft.com/office/powerpoint/2010/main" val="227233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55DF5-216D-56D3-D5C1-877322BA08A4}"/>
              </a:ext>
            </a:extLst>
          </p:cNvPr>
          <p:cNvSpPr>
            <a:spLocks noGrp="1"/>
          </p:cNvSpPr>
          <p:nvPr>
            <p:ph type="title"/>
          </p:nvPr>
        </p:nvSpPr>
        <p:spPr/>
        <p:txBody>
          <a:bodyPr>
            <a:normAutofit fontScale="90000"/>
          </a:bodyPr>
          <a:lstStyle/>
          <a:p>
            <a:r>
              <a:rPr lang="en-US" dirty="0">
                <a:latin typeface="Garamond" panose="02020404030301010803" pitchFamily="18" charset="0"/>
              </a:rPr>
              <a:t>For both Primary routes you </a:t>
            </a:r>
            <a:br>
              <a:rPr lang="en-US" dirty="0">
                <a:latin typeface="Garamond" panose="02020404030301010803" pitchFamily="18" charset="0"/>
              </a:rPr>
            </a:br>
            <a:r>
              <a:rPr lang="en-US" dirty="0">
                <a:latin typeface="Garamond" panose="02020404030301010803" pitchFamily="18" charset="0"/>
              </a:rPr>
              <a:t>need:</a:t>
            </a:r>
          </a:p>
        </p:txBody>
      </p:sp>
      <p:sp>
        <p:nvSpPr>
          <p:cNvPr id="3" name="Content Placeholder 2">
            <a:extLst>
              <a:ext uri="{FF2B5EF4-FFF2-40B4-BE49-F238E27FC236}">
                <a16:creationId xmlns:a16="http://schemas.microsoft.com/office/drawing/2014/main" id="{C6C1E326-3C71-6E77-18DD-29C5BF2A0378}"/>
              </a:ext>
            </a:extLst>
          </p:cNvPr>
          <p:cNvSpPr>
            <a:spLocks noGrp="1"/>
          </p:cNvSpPr>
          <p:nvPr>
            <p:ph idx="1"/>
          </p:nvPr>
        </p:nvSpPr>
        <p:spPr/>
        <p:txBody>
          <a:bodyPr/>
          <a:lstStyle/>
          <a:p>
            <a:pPr marL="0" indent="0">
              <a:buNone/>
            </a:pPr>
            <a:r>
              <a:rPr lang="en-US" dirty="0">
                <a:latin typeface="Garamond" panose="02020404030301010803" pitchFamily="18" charset="0"/>
              </a:rPr>
              <a:t>GCSEs at Grade 4/C (or equivalent) or above in:</a:t>
            </a:r>
          </a:p>
          <a:p>
            <a:r>
              <a:rPr lang="en-US" dirty="0">
                <a:latin typeface="Garamond" panose="02020404030301010803" pitchFamily="18" charset="0"/>
              </a:rPr>
              <a:t>English</a:t>
            </a:r>
          </a:p>
          <a:p>
            <a:r>
              <a:rPr lang="en-US" dirty="0" err="1">
                <a:latin typeface="Garamond" panose="02020404030301010803" pitchFamily="18" charset="0"/>
              </a:rPr>
              <a:t>Maths</a:t>
            </a:r>
            <a:endParaRPr lang="en-US" dirty="0">
              <a:latin typeface="Garamond" panose="02020404030301010803" pitchFamily="18" charset="0"/>
            </a:endParaRPr>
          </a:p>
          <a:p>
            <a:r>
              <a:rPr lang="en-US" dirty="0">
                <a:latin typeface="Garamond" panose="02020404030301010803" pitchFamily="18" charset="0"/>
              </a:rPr>
              <a:t>Science</a:t>
            </a:r>
          </a:p>
          <a:p>
            <a:r>
              <a:rPr lang="en-US" dirty="0" err="1">
                <a:latin typeface="Garamond" panose="02020404030301010803" pitchFamily="18" charset="0"/>
              </a:rPr>
              <a:t>Honours</a:t>
            </a:r>
            <a:r>
              <a:rPr lang="en-US" dirty="0">
                <a:latin typeface="Garamond" panose="02020404030301010803" pitchFamily="18" charset="0"/>
              </a:rPr>
              <a:t> degree (2:2 or above)</a:t>
            </a:r>
          </a:p>
          <a:p>
            <a:r>
              <a:rPr lang="en-US" dirty="0">
                <a:latin typeface="Garamond" panose="02020404030301010803" pitchFamily="18" charset="0"/>
              </a:rPr>
              <a:t>Right to work in UK (no Visa sponsorship is available for this course)</a:t>
            </a:r>
          </a:p>
          <a:p>
            <a:r>
              <a:rPr lang="en-US" dirty="0">
                <a:latin typeface="Garamond" panose="02020404030301010803" pitchFamily="18" charset="0"/>
              </a:rPr>
              <a:t>Identification </a:t>
            </a:r>
            <a:r>
              <a:rPr lang="en-US" dirty="0" err="1">
                <a:latin typeface="Garamond" panose="02020404030301010803" pitchFamily="18" charset="0"/>
              </a:rPr>
              <a:t>eg.</a:t>
            </a:r>
            <a:r>
              <a:rPr lang="en-US" dirty="0">
                <a:latin typeface="Garamond" panose="02020404030301010803" pitchFamily="18" charset="0"/>
              </a:rPr>
              <a:t> passport, driving </a:t>
            </a:r>
            <a:r>
              <a:rPr lang="en-US" dirty="0" err="1">
                <a:latin typeface="Garamond" panose="02020404030301010803" pitchFamily="18" charset="0"/>
              </a:rPr>
              <a:t>licence</a:t>
            </a:r>
            <a:r>
              <a:rPr lang="en-US" dirty="0">
                <a:latin typeface="Garamond" panose="02020404030301010803" pitchFamily="18" charset="0"/>
              </a:rPr>
              <a:t>, proof of address</a:t>
            </a:r>
          </a:p>
          <a:p>
            <a:r>
              <a:rPr lang="en-US" dirty="0">
                <a:latin typeface="Garamond" panose="02020404030301010803" pitchFamily="18" charset="0"/>
              </a:rPr>
              <a:t>’Clean’ DBS checks</a:t>
            </a:r>
          </a:p>
          <a:p>
            <a:pPr marL="0" indent="0">
              <a:buNone/>
            </a:pPr>
            <a:endParaRPr lang="en-US" dirty="0">
              <a:latin typeface="Garamond" panose="02020404030301010803" pitchFamily="18" charset="0"/>
            </a:endParaRPr>
          </a:p>
        </p:txBody>
      </p:sp>
      <p:pic>
        <p:nvPicPr>
          <p:cNvPr id="4" name="Picture 3" descr="A logo on a red and black background&#10;&#10;Description automatically generated">
            <a:extLst>
              <a:ext uri="{FF2B5EF4-FFF2-40B4-BE49-F238E27FC236}">
                <a16:creationId xmlns:a16="http://schemas.microsoft.com/office/drawing/2014/main" id="{075222B5-912E-E73E-5A30-71009AA705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9364" y="0"/>
            <a:ext cx="3374636" cy="1255739"/>
          </a:xfrm>
          <a:prstGeom prst="rect">
            <a:avLst/>
          </a:prstGeom>
        </p:spPr>
      </p:pic>
      <p:pic>
        <p:nvPicPr>
          <p:cNvPr id="5" name="Picture 4">
            <a:extLst>
              <a:ext uri="{FF2B5EF4-FFF2-40B4-BE49-F238E27FC236}">
                <a16:creationId xmlns:a16="http://schemas.microsoft.com/office/drawing/2014/main" id="{4C07B105-D471-2288-B419-7DA8E5A8F9BD}"/>
              </a:ext>
            </a:extLst>
          </p:cNvPr>
          <p:cNvPicPr>
            <a:picLocks noChangeAspect="1"/>
          </p:cNvPicPr>
          <p:nvPr/>
        </p:nvPicPr>
        <p:blipFill rotWithShape="1">
          <a:blip r:embed="rId3"/>
          <a:srcRect r="44624"/>
          <a:stretch/>
        </p:blipFill>
        <p:spPr>
          <a:xfrm>
            <a:off x="7239000" y="4025268"/>
            <a:ext cx="1905000" cy="1118232"/>
          </a:xfrm>
          <a:prstGeom prst="rect">
            <a:avLst/>
          </a:prstGeom>
        </p:spPr>
      </p:pic>
      <p:pic>
        <p:nvPicPr>
          <p:cNvPr id="7" name="Picture 6">
            <a:extLst>
              <a:ext uri="{FF2B5EF4-FFF2-40B4-BE49-F238E27FC236}">
                <a16:creationId xmlns:a16="http://schemas.microsoft.com/office/drawing/2014/main" id="{8697543B-2DBB-DA02-EE7A-9CE840BB579F}"/>
              </a:ext>
            </a:extLst>
          </p:cNvPr>
          <p:cNvPicPr>
            <a:picLocks noChangeAspect="1"/>
          </p:cNvPicPr>
          <p:nvPr/>
        </p:nvPicPr>
        <p:blipFill>
          <a:blip r:embed="rId4"/>
          <a:stretch>
            <a:fillRect/>
          </a:stretch>
        </p:blipFill>
        <p:spPr>
          <a:xfrm>
            <a:off x="0" y="5029200"/>
            <a:ext cx="9144000" cy="114300"/>
          </a:xfrm>
          <a:prstGeom prst="rect">
            <a:avLst/>
          </a:prstGeom>
        </p:spPr>
      </p:pic>
    </p:spTree>
    <p:extLst>
      <p:ext uri="{BB962C8B-B14F-4D97-AF65-F5344CB8AC3E}">
        <p14:creationId xmlns:p14="http://schemas.microsoft.com/office/powerpoint/2010/main" val="84652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707E-DFF7-FEF6-614D-453A3F1F71BF}"/>
              </a:ext>
            </a:extLst>
          </p:cNvPr>
          <p:cNvSpPr>
            <a:spLocks noGrp="1"/>
          </p:cNvSpPr>
          <p:nvPr>
            <p:ph type="title"/>
          </p:nvPr>
        </p:nvSpPr>
        <p:spPr>
          <a:xfrm>
            <a:off x="272729" y="237043"/>
            <a:ext cx="7886700" cy="994172"/>
          </a:xfrm>
        </p:spPr>
        <p:txBody>
          <a:bodyPr>
            <a:normAutofit/>
          </a:bodyPr>
          <a:lstStyle/>
          <a:p>
            <a:r>
              <a:rPr lang="en-GB" sz="2400" b="1" dirty="0">
                <a:latin typeface="Garamond" panose="02020404030301010803" pitchFamily="18" charset="0"/>
              </a:rPr>
              <a:t>PGCE</a:t>
            </a:r>
          </a:p>
        </p:txBody>
      </p:sp>
      <p:sp>
        <p:nvSpPr>
          <p:cNvPr id="3" name="Content Placeholder 2">
            <a:extLst>
              <a:ext uri="{FF2B5EF4-FFF2-40B4-BE49-F238E27FC236}">
                <a16:creationId xmlns:a16="http://schemas.microsoft.com/office/drawing/2014/main" id="{8596162E-9DC7-5371-C0AC-C24562CBF049}"/>
              </a:ext>
            </a:extLst>
          </p:cNvPr>
          <p:cNvSpPr>
            <a:spLocks noGrp="1"/>
          </p:cNvSpPr>
          <p:nvPr>
            <p:ph idx="1"/>
          </p:nvPr>
        </p:nvSpPr>
        <p:spPr>
          <a:xfrm>
            <a:off x="272729" y="1334494"/>
            <a:ext cx="7886700" cy="3263504"/>
          </a:xfrm>
        </p:spPr>
        <p:txBody>
          <a:bodyPr>
            <a:normAutofit/>
          </a:bodyPr>
          <a:lstStyle/>
          <a:p>
            <a:r>
              <a:rPr lang="en-GB" sz="1950" dirty="0">
                <a:latin typeface="Garamond" panose="02020404030301010803" pitchFamily="18" charset="0"/>
              </a:rPr>
              <a:t>Accredited by </a:t>
            </a:r>
            <a:r>
              <a:rPr lang="en-GB" sz="1950" b="1" dirty="0">
                <a:latin typeface="Garamond" panose="02020404030301010803" pitchFamily="18" charset="0"/>
              </a:rPr>
              <a:t>The University of Sussex </a:t>
            </a:r>
          </a:p>
          <a:p>
            <a:r>
              <a:rPr lang="en-GB" sz="1950" b="1" dirty="0">
                <a:latin typeface="Garamond" panose="02020404030301010803" pitchFamily="18" charset="0"/>
              </a:rPr>
              <a:t>Applying Professional Knowledge</a:t>
            </a:r>
            <a:r>
              <a:rPr lang="en-GB" sz="1950" dirty="0">
                <a:latin typeface="Garamond" panose="02020404030301010803" pitchFamily="18" charset="0"/>
              </a:rPr>
              <a:t> </a:t>
            </a:r>
            <a:r>
              <a:rPr lang="en-GB" sz="1950" b="1" dirty="0">
                <a:latin typeface="Garamond" panose="02020404030301010803" pitchFamily="18" charset="0"/>
              </a:rPr>
              <a:t>(APK) </a:t>
            </a:r>
            <a:r>
              <a:rPr lang="en-GB" sz="1950" dirty="0">
                <a:latin typeface="Garamond" panose="02020404030301010803" pitchFamily="18" charset="0"/>
              </a:rPr>
              <a:t>– coursework essay evaluating the impact of a chosen area of pedagogy on professional practice (6000 words)</a:t>
            </a:r>
          </a:p>
          <a:p>
            <a:r>
              <a:rPr lang="en-GB" sz="1950" b="1" dirty="0">
                <a:latin typeface="Garamond" panose="02020404030301010803" pitchFamily="18" charset="0"/>
              </a:rPr>
              <a:t>Reflecting on Professional Knowledge (RPK) </a:t>
            </a:r>
            <a:r>
              <a:rPr lang="en-GB" sz="1950" dirty="0">
                <a:latin typeface="Garamond" panose="02020404030301010803" pitchFamily="18" charset="0"/>
              </a:rPr>
              <a:t> – an informal interview, mapping your progression in ‘The Teachers’ Standards,’ including reference to relevant research</a:t>
            </a:r>
          </a:p>
          <a:p>
            <a:r>
              <a:rPr lang="en-GB" sz="1950" b="1" dirty="0">
                <a:latin typeface="Garamond" panose="02020404030301010803" pitchFamily="18" charset="0"/>
              </a:rPr>
              <a:t>Tutorials </a:t>
            </a:r>
            <a:r>
              <a:rPr lang="en-GB" sz="1950" dirty="0">
                <a:latin typeface="Garamond" panose="02020404030301010803" pitchFamily="18" charset="0"/>
              </a:rPr>
              <a:t>with your </a:t>
            </a:r>
            <a:r>
              <a:rPr lang="en-GB" sz="1950" b="1" dirty="0">
                <a:latin typeface="Garamond" panose="02020404030301010803" pitchFamily="18" charset="0"/>
              </a:rPr>
              <a:t>university tutor</a:t>
            </a:r>
          </a:p>
          <a:p>
            <a:r>
              <a:rPr lang="en-GB" sz="1950" b="1" dirty="0">
                <a:latin typeface="Garamond" panose="02020404030301010803" pitchFamily="18" charset="0"/>
              </a:rPr>
              <a:t>Full access to the library, </a:t>
            </a:r>
            <a:r>
              <a:rPr lang="en-GB" sz="1950" dirty="0">
                <a:latin typeface="Garamond" panose="02020404030301010803" pitchFamily="18" charset="0"/>
              </a:rPr>
              <a:t>including electronic and virtual resources</a:t>
            </a:r>
          </a:p>
          <a:p>
            <a:endParaRPr lang="en-GB" dirty="0">
              <a:latin typeface="Garamond" panose="02020404030301010803" pitchFamily="18" charset="0"/>
            </a:endParaRPr>
          </a:p>
        </p:txBody>
      </p:sp>
      <p:pic>
        <p:nvPicPr>
          <p:cNvPr id="5" name="Picture 4">
            <a:extLst>
              <a:ext uri="{FF2B5EF4-FFF2-40B4-BE49-F238E27FC236}">
                <a16:creationId xmlns:a16="http://schemas.microsoft.com/office/drawing/2014/main" id="{E911524B-9965-5642-9F69-FEC489F839DE}"/>
              </a:ext>
            </a:extLst>
          </p:cNvPr>
          <p:cNvPicPr>
            <a:picLocks noChangeAspect="1"/>
          </p:cNvPicPr>
          <p:nvPr/>
        </p:nvPicPr>
        <p:blipFill>
          <a:blip r:embed="rId2"/>
          <a:stretch>
            <a:fillRect/>
          </a:stretch>
        </p:blipFill>
        <p:spPr>
          <a:xfrm>
            <a:off x="6705842" y="294276"/>
            <a:ext cx="2165430" cy="879706"/>
          </a:xfrm>
          <a:prstGeom prst="rect">
            <a:avLst/>
          </a:prstGeom>
        </p:spPr>
      </p:pic>
      <p:pic>
        <p:nvPicPr>
          <p:cNvPr id="4" name="Picture 3">
            <a:extLst>
              <a:ext uri="{FF2B5EF4-FFF2-40B4-BE49-F238E27FC236}">
                <a16:creationId xmlns:a16="http://schemas.microsoft.com/office/drawing/2014/main" id="{B1E7AA03-AD24-0FAA-D90D-BABA8AF31C99}"/>
              </a:ext>
            </a:extLst>
          </p:cNvPr>
          <p:cNvPicPr>
            <a:picLocks noChangeAspect="1"/>
          </p:cNvPicPr>
          <p:nvPr/>
        </p:nvPicPr>
        <p:blipFill>
          <a:blip r:embed="rId3"/>
          <a:stretch>
            <a:fillRect/>
          </a:stretch>
        </p:blipFill>
        <p:spPr>
          <a:xfrm>
            <a:off x="0" y="5029200"/>
            <a:ext cx="9144000" cy="114300"/>
          </a:xfrm>
          <a:prstGeom prst="rect">
            <a:avLst/>
          </a:prstGeom>
        </p:spPr>
      </p:pic>
    </p:spTree>
    <p:extLst>
      <p:ext uri="{BB962C8B-B14F-4D97-AF65-F5344CB8AC3E}">
        <p14:creationId xmlns:p14="http://schemas.microsoft.com/office/powerpoint/2010/main" val="1349277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CE6AC-B8F6-8715-F37C-D78797C38B74}"/>
              </a:ext>
            </a:extLst>
          </p:cNvPr>
          <p:cNvSpPr>
            <a:spLocks noGrp="1"/>
          </p:cNvSpPr>
          <p:nvPr>
            <p:ph type="title"/>
          </p:nvPr>
        </p:nvSpPr>
        <p:spPr/>
        <p:txBody>
          <a:bodyPr>
            <a:normAutofit/>
          </a:bodyPr>
          <a:lstStyle/>
          <a:p>
            <a:r>
              <a:rPr lang="en-GB" sz="2400" b="1" dirty="0">
                <a:latin typeface="Garamond" panose="02020404030301010803" pitchFamily="18" charset="0"/>
              </a:rPr>
              <a:t>Assessment for QTS</a:t>
            </a:r>
          </a:p>
        </p:txBody>
      </p:sp>
      <p:sp>
        <p:nvSpPr>
          <p:cNvPr id="3" name="Content Placeholder 2">
            <a:extLst>
              <a:ext uri="{FF2B5EF4-FFF2-40B4-BE49-F238E27FC236}">
                <a16:creationId xmlns:a16="http://schemas.microsoft.com/office/drawing/2014/main" id="{B9626EB9-5723-18D0-93E6-B908C88C3CFC}"/>
              </a:ext>
            </a:extLst>
          </p:cNvPr>
          <p:cNvSpPr>
            <a:spLocks noGrp="1"/>
          </p:cNvSpPr>
          <p:nvPr>
            <p:ph idx="1"/>
          </p:nvPr>
        </p:nvSpPr>
        <p:spPr>
          <a:xfrm>
            <a:off x="455030" y="1268016"/>
            <a:ext cx="7886700" cy="3263504"/>
          </a:xfrm>
        </p:spPr>
        <p:txBody>
          <a:bodyPr>
            <a:normAutofit/>
          </a:bodyPr>
          <a:lstStyle/>
          <a:p>
            <a:r>
              <a:rPr lang="en-US" dirty="0">
                <a:latin typeface="Garamond" panose="02020404030301010803" pitchFamily="18" charset="0"/>
              </a:rPr>
              <a:t>One weekly Mentor meeting with school Mentor</a:t>
            </a:r>
            <a:r>
              <a:rPr lang="en-GB" dirty="0">
                <a:latin typeface="Garamond" panose="02020404030301010803" pitchFamily="18" charset="0"/>
              </a:rPr>
              <a:t>​</a:t>
            </a:r>
          </a:p>
          <a:p>
            <a:r>
              <a:rPr lang="en-GB" dirty="0">
                <a:latin typeface="Garamond" panose="02020404030301010803" pitchFamily="18" charset="0"/>
              </a:rPr>
              <a:t>One formal observation and feedback each week by the Mentor</a:t>
            </a:r>
            <a:r>
              <a:rPr lang="en-US" dirty="0">
                <a:latin typeface="Garamond" panose="02020404030301010803" pitchFamily="18" charset="0"/>
              </a:rPr>
              <a:t>​</a:t>
            </a:r>
          </a:p>
          <a:p>
            <a:r>
              <a:rPr lang="en-GB" dirty="0">
                <a:latin typeface="Garamond" panose="02020404030301010803" pitchFamily="18" charset="0"/>
              </a:rPr>
              <a:t>Assessed during the year (end of each term but with an additional Autumn Mid-term review) against the nine areas of our curriculum, (which includes things like: how you create a positive classroom culture, how you adapt your teaching for the needs of the pupils and how you have taken on the role of the teacher as a professional)</a:t>
            </a:r>
          </a:p>
          <a:p>
            <a:r>
              <a:rPr lang="en-GB" dirty="0">
                <a:latin typeface="Garamond" panose="02020404030301010803" pitchFamily="18" charset="0"/>
              </a:rPr>
              <a:t>‘Professional conversations’ throughout the year to discuss your training, reading and classroom practice and how you are developing this</a:t>
            </a:r>
            <a:endParaRPr lang="en-US" dirty="0">
              <a:latin typeface="Garamond" panose="02020404030301010803" pitchFamily="18" charset="0"/>
            </a:endParaRPr>
          </a:p>
          <a:p>
            <a:endParaRPr lang="en-GB" sz="2250" dirty="0">
              <a:latin typeface="Garamond" panose="02020404030301010803" pitchFamily="18" charset="0"/>
            </a:endParaRPr>
          </a:p>
        </p:txBody>
      </p:sp>
      <p:pic>
        <p:nvPicPr>
          <p:cNvPr id="4" name="Picture 3">
            <a:extLst>
              <a:ext uri="{FF2B5EF4-FFF2-40B4-BE49-F238E27FC236}">
                <a16:creationId xmlns:a16="http://schemas.microsoft.com/office/drawing/2014/main" id="{55EDE8ED-48CC-D532-9B8B-F8FA35600815}"/>
              </a:ext>
            </a:extLst>
          </p:cNvPr>
          <p:cNvPicPr>
            <a:picLocks noChangeAspect="1"/>
          </p:cNvPicPr>
          <p:nvPr/>
        </p:nvPicPr>
        <p:blipFill>
          <a:blip r:embed="rId2"/>
          <a:stretch>
            <a:fillRect/>
          </a:stretch>
        </p:blipFill>
        <p:spPr>
          <a:xfrm>
            <a:off x="0" y="5029200"/>
            <a:ext cx="9144000" cy="114300"/>
          </a:xfrm>
          <a:prstGeom prst="rect">
            <a:avLst/>
          </a:prstGeom>
        </p:spPr>
      </p:pic>
      <p:pic>
        <p:nvPicPr>
          <p:cNvPr id="5" name="Picture 4">
            <a:extLst>
              <a:ext uri="{FF2B5EF4-FFF2-40B4-BE49-F238E27FC236}">
                <a16:creationId xmlns:a16="http://schemas.microsoft.com/office/drawing/2014/main" id="{41A1718F-1428-783C-F783-181C181AD6D0}"/>
              </a:ext>
            </a:extLst>
          </p:cNvPr>
          <p:cNvPicPr>
            <a:picLocks noChangeAspect="1"/>
          </p:cNvPicPr>
          <p:nvPr/>
        </p:nvPicPr>
        <p:blipFill rotWithShape="1">
          <a:blip r:embed="rId3"/>
          <a:srcRect r="44624"/>
          <a:stretch/>
        </p:blipFill>
        <p:spPr>
          <a:xfrm>
            <a:off x="7456448" y="4175014"/>
            <a:ext cx="1552535" cy="911336"/>
          </a:xfrm>
          <a:prstGeom prst="rect">
            <a:avLst/>
          </a:prstGeom>
        </p:spPr>
      </p:pic>
      <p:pic>
        <p:nvPicPr>
          <p:cNvPr id="6" name="Picture 5" descr="A logo on a red and black background&#10;&#10;Description automatically generated">
            <a:extLst>
              <a:ext uri="{FF2B5EF4-FFF2-40B4-BE49-F238E27FC236}">
                <a16:creationId xmlns:a16="http://schemas.microsoft.com/office/drawing/2014/main" id="{5E2FA131-8B24-CB5F-3242-7BB7E12FD7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9364" y="0"/>
            <a:ext cx="3374636" cy="1255739"/>
          </a:xfrm>
          <a:prstGeom prst="rect">
            <a:avLst/>
          </a:prstGeom>
        </p:spPr>
      </p:pic>
    </p:spTree>
    <p:extLst>
      <p:ext uri="{BB962C8B-B14F-4D97-AF65-F5344CB8AC3E}">
        <p14:creationId xmlns:p14="http://schemas.microsoft.com/office/powerpoint/2010/main" val="4174149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2A5C-A45C-96A6-DF8D-408AB5826CBA}"/>
              </a:ext>
            </a:extLst>
          </p:cNvPr>
          <p:cNvSpPr>
            <a:spLocks noGrp="1"/>
          </p:cNvSpPr>
          <p:nvPr>
            <p:ph type="title"/>
          </p:nvPr>
        </p:nvSpPr>
        <p:spPr>
          <a:xfrm>
            <a:off x="69447" y="82862"/>
            <a:ext cx="7115743" cy="762200"/>
          </a:xfrm>
        </p:spPr>
        <p:txBody>
          <a:bodyPr>
            <a:normAutofit/>
          </a:bodyPr>
          <a:lstStyle/>
          <a:p>
            <a:r>
              <a:rPr lang="en-US" sz="2200" b="1" dirty="0">
                <a:latin typeface="Garamond" panose="02020404030301010803" pitchFamily="18" charset="0"/>
              </a:rPr>
              <a:t>Looking beyond your training year: leadership pathways</a:t>
            </a:r>
            <a:endParaRPr lang="en-GB" sz="2200" b="1" dirty="0">
              <a:latin typeface="Garamond" panose="02020404030301010803" pitchFamily="18" charset="0"/>
            </a:endParaRPr>
          </a:p>
        </p:txBody>
      </p:sp>
      <p:sp>
        <p:nvSpPr>
          <p:cNvPr id="6" name="TextBox 5">
            <a:extLst>
              <a:ext uri="{FF2B5EF4-FFF2-40B4-BE49-F238E27FC236}">
                <a16:creationId xmlns:a16="http://schemas.microsoft.com/office/drawing/2014/main" id="{CE5DA8EA-56C9-14A6-F827-4553796C1FEE}"/>
              </a:ext>
            </a:extLst>
          </p:cNvPr>
          <p:cNvSpPr txBox="1"/>
          <p:nvPr/>
        </p:nvSpPr>
        <p:spPr>
          <a:xfrm>
            <a:off x="303312" y="921895"/>
            <a:ext cx="6159833" cy="4182876"/>
          </a:xfrm>
          <a:prstGeom prst="rect">
            <a:avLst/>
          </a:prstGeom>
          <a:noFill/>
        </p:spPr>
        <p:txBody>
          <a:bodyPr wrap="square" rtlCol="0">
            <a:spAutoFit/>
          </a:bodyPr>
          <a:lstStyle/>
          <a:p>
            <a:pPr>
              <a:lnSpc>
                <a:spcPct val="107000"/>
              </a:lnSpc>
              <a:spcAft>
                <a:spcPts val="600"/>
              </a:spcAft>
            </a:pPr>
            <a:r>
              <a:rPr lang="en-US" sz="1400" b="1" dirty="0">
                <a:latin typeface="Garamond" panose="02020404030301010803" pitchFamily="18" charset="0"/>
                <a:ea typeface="Calibri" panose="020F0502020204030204" pitchFamily="34" charset="0"/>
                <a:cs typeface="Times New Roman" panose="02020603050405020304" pitchFamily="18" charset="0"/>
              </a:rPr>
              <a:t>A partnership that nurtures leadership talent:</a:t>
            </a:r>
            <a:endParaRPr lang="en-GB" sz="1400" dirty="0">
              <a:latin typeface="Garamond" panose="02020404030301010803" pitchFamily="18" charset="0"/>
              <a:ea typeface="Calibri" panose="020F0502020204030204" pitchFamily="34" charset="0"/>
              <a:cs typeface="Times New Roman" panose="02020603050405020304" pitchFamily="18" charset="0"/>
            </a:endParaRPr>
          </a:p>
          <a:p>
            <a:pPr marL="257175" indent="-257175">
              <a:lnSpc>
                <a:spcPct val="107000"/>
              </a:lnSpc>
              <a:spcAft>
                <a:spcPts val="600"/>
              </a:spcAft>
              <a:buFont typeface="Arial" panose="020B0604020202020204" pitchFamily="34" charset="0"/>
              <a:buChar char="•"/>
              <a:tabLst>
                <a:tab pos="342900" algn="l"/>
              </a:tabLst>
            </a:pPr>
            <a:r>
              <a:rPr lang="en-US" sz="1400" dirty="0">
                <a:latin typeface="Garamond" panose="02020404030301010803" pitchFamily="18" charset="0"/>
                <a:ea typeface="Calibri" panose="020F0502020204030204" pitchFamily="34" charset="0"/>
                <a:cs typeface="Times New Roman" panose="02020603050405020304" pitchFamily="18" charset="0"/>
              </a:rPr>
              <a:t>Developing outstanding teachers throughout career</a:t>
            </a:r>
            <a:endParaRPr lang="en-GB" sz="1400" dirty="0">
              <a:latin typeface="Garamond" panose="02020404030301010803" pitchFamily="18" charset="0"/>
              <a:ea typeface="Calibri" panose="020F0502020204030204" pitchFamily="34" charset="0"/>
              <a:cs typeface="Times New Roman" panose="02020603050405020304" pitchFamily="18" charset="0"/>
            </a:endParaRPr>
          </a:p>
          <a:p>
            <a:pPr marL="257175" indent="-257175">
              <a:lnSpc>
                <a:spcPct val="107000"/>
              </a:lnSpc>
              <a:spcAft>
                <a:spcPts val="600"/>
              </a:spcAft>
              <a:buFont typeface="Arial" panose="020B0604020202020204" pitchFamily="34" charset="0"/>
              <a:buChar char="•"/>
              <a:tabLst>
                <a:tab pos="342900" algn="l"/>
              </a:tabLst>
            </a:pPr>
            <a:r>
              <a:rPr lang="en-US" sz="1400" dirty="0">
                <a:latin typeface="Garamond" panose="02020404030301010803" pitchFamily="18" charset="0"/>
                <a:ea typeface="Calibri" panose="020F0502020204030204" pitchFamily="34" charset="0"/>
                <a:cs typeface="Times New Roman" panose="02020603050405020304" pitchFamily="18" charset="0"/>
              </a:rPr>
              <a:t>Identifying and developing leaders of tomorrow</a:t>
            </a:r>
            <a:endParaRPr lang="en-GB" sz="1400" dirty="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1400" b="1" dirty="0">
                <a:latin typeface="Garamond" panose="02020404030301010803" pitchFamily="18" charset="0"/>
                <a:ea typeface="Calibri" panose="020F0502020204030204" pitchFamily="34" charset="0"/>
                <a:cs typeface="Times New Roman" panose="02020603050405020304" pitchFamily="18" charset="0"/>
              </a:rPr>
              <a:t>Beyond your training year:</a:t>
            </a:r>
            <a:endParaRPr lang="en-GB" sz="1400" dirty="0">
              <a:latin typeface="Garamond" panose="02020404030301010803" pitchFamily="18" charset="0"/>
              <a:ea typeface="Calibri" panose="020F0502020204030204" pitchFamily="34" charset="0"/>
              <a:cs typeface="Times New Roman" panose="02020603050405020304" pitchFamily="18" charset="0"/>
            </a:endParaRPr>
          </a:p>
          <a:p>
            <a:pPr marL="257175" indent="-257175">
              <a:lnSpc>
                <a:spcPct val="107000"/>
              </a:lnSpc>
              <a:spcAft>
                <a:spcPts val="600"/>
              </a:spcAft>
              <a:buFont typeface="Arial" panose="020B0604020202020204" pitchFamily="34" charset="0"/>
              <a:buChar char="•"/>
              <a:tabLst>
                <a:tab pos="342900" algn="l"/>
              </a:tabLst>
            </a:pPr>
            <a:r>
              <a:rPr lang="en-US" sz="1400" dirty="0">
                <a:latin typeface="Garamond" panose="02020404030301010803" pitchFamily="18" charset="0"/>
                <a:ea typeface="Calibri" panose="020F0502020204030204" pitchFamily="34" charset="0"/>
                <a:cs typeface="Times New Roman" panose="02020603050405020304" pitchFamily="18" charset="0"/>
              </a:rPr>
              <a:t>STCAT is a delivery partner for Xavier Teaching School Hub’s 2-year Early Career Framework </a:t>
            </a:r>
            <a:r>
              <a:rPr lang="en-US" sz="1400" dirty="0" err="1">
                <a:latin typeface="Garamond" panose="02020404030301010803" pitchFamily="18" charset="0"/>
                <a:ea typeface="Calibri" panose="020F0502020204030204" pitchFamily="34" charset="0"/>
                <a:cs typeface="Times New Roman" panose="02020603050405020304" pitchFamily="18" charset="0"/>
              </a:rPr>
              <a:t>programme</a:t>
            </a:r>
            <a:r>
              <a:rPr lang="en-US" sz="1400" dirty="0">
                <a:latin typeface="Garamond" panose="02020404030301010803" pitchFamily="18" charset="0"/>
                <a:ea typeface="Calibri" panose="020F0502020204030204" pitchFamily="34" charset="0"/>
                <a:cs typeface="Times New Roman" panose="02020603050405020304" pitchFamily="18" charset="0"/>
              </a:rPr>
              <a:t>  (ECF) with the </a:t>
            </a:r>
            <a:r>
              <a:rPr lang="en-US" sz="1400" dirty="0" err="1">
                <a:latin typeface="Garamond" panose="02020404030301010803" pitchFamily="18" charset="0"/>
                <a:ea typeface="Calibri" panose="020F0502020204030204" pitchFamily="34" charset="0"/>
                <a:cs typeface="Times New Roman" panose="02020603050405020304" pitchFamily="18" charset="0"/>
              </a:rPr>
              <a:t>TeachFirst</a:t>
            </a:r>
            <a:r>
              <a:rPr lang="en-US" sz="1400" dirty="0">
                <a:latin typeface="Garamond" panose="02020404030301010803" pitchFamily="18" charset="0"/>
                <a:ea typeface="Calibri" panose="020F0502020204030204" pitchFamily="34" charset="0"/>
                <a:cs typeface="Times New Roman" panose="02020603050405020304" pitchFamily="18" charset="0"/>
              </a:rPr>
              <a:t> Curriculum.</a:t>
            </a:r>
            <a:endParaRPr lang="en-GB" sz="1400" dirty="0">
              <a:latin typeface="Garamond" panose="02020404030301010803" pitchFamily="18" charset="0"/>
              <a:ea typeface="Calibri" panose="020F0502020204030204" pitchFamily="34" charset="0"/>
              <a:cs typeface="Times New Roman" panose="02020603050405020304" pitchFamily="18" charset="0"/>
            </a:endParaRPr>
          </a:p>
          <a:p>
            <a:pPr marL="257175" indent="-257175">
              <a:lnSpc>
                <a:spcPct val="107000"/>
              </a:lnSpc>
              <a:spcAft>
                <a:spcPts val="600"/>
              </a:spcAft>
              <a:buFont typeface="Arial" panose="020B0604020202020204" pitchFamily="34" charset="0"/>
              <a:buChar char="•"/>
              <a:tabLst>
                <a:tab pos="342900" algn="l"/>
              </a:tabLst>
            </a:pPr>
            <a:r>
              <a:rPr lang="en-US" sz="1400" dirty="0">
                <a:latin typeface="Garamond" panose="02020404030301010803" pitchFamily="18" charset="0"/>
                <a:ea typeface="Calibri" panose="020F0502020204030204" pitchFamily="34" charset="0"/>
                <a:cs typeface="Times New Roman" panose="02020603050405020304" pitchFamily="18" charset="0"/>
              </a:rPr>
              <a:t>Continual Professional Development</a:t>
            </a:r>
            <a:endParaRPr lang="en-GB" sz="1400" dirty="0">
              <a:latin typeface="Garamond" panose="02020404030301010803" pitchFamily="18" charset="0"/>
              <a:ea typeface="Calibri" panose="020F0502020204030204" pitchFamily="34" charset="0"/>
              <a:cs typeface="Times New Roman" panose="02020603050405020304" pitchFamily="18" charset="0"/>
            </a:endParaRPr>
          </a:p>
          <a:p>
            <a:pPr>
              <a:lnSpc>
                <a:spcPct val="107000"/>
              </a:lnSpc>
              <a:spcAft>
                <a:spcPts val="600"/>
              </a:spcAft>
            </a:pPr>
            <a:r>
              <a:rPr lang="en-US" sz="1400" b="1" dirty="0">
                <a:latin typeface="Garamond" panose="02020404030301010803" pitchFamily="18" charset="0"/>
                <a:ea typeface="Calibri" panose="020F0502020204030204" pitchFamily="34" charset="0"/>
                <a:cs typeface="Times New Roman" panose="02020603050405020304" pitchFamily="18" charset="0"/>
              </a:rPr>
              <a:t>As a partnership of schools, we hold the National License for the following programmes:</a:t>
            </a:r>
            <a:endParaRPr lang="en-GB" sz="1400" dirty="0">
              <a:latin typeface="Garamond" panose="02020404030301010803" pitchFamily="18" charset="0"/>
              <a:ea typeface="Calibri" panose="020F0502020204030204" pitchFamily="34" charset="0"/>
              <a:cs typeface="Times New Roman" panose="02020603050405020304" pitchFamily="18" charset="0"/>
            </a:endParaRPr>
          </a:p>
          <a:p>
            <a:r>
              <a:rPr lang="en-GB" sz="1200" b="1" dirty="0">
                <a:latin typeface="Garamond" panose="02020404030301010803" pitchFamily="18" charset="0"/>
              </a:rPr>
              <a:t>NPQLT:</a:t>
            </a:r>
            <a:r>
              <a:rPr lang="en-GB" sz="1200" dirty="0">
                <a:latin typeface="Garamond" panose="02020404030301010803" pitchFamily="18" charset="0"/>
              </a:rPr>
              <a:t> Leading Teaching</a:t>
            </a:r>
          </a:p>
          <a:p>
            <a:r>
              <a:rPr lang="en-GB" sz="1200" b="1" dirty="0">
                <a:latin typeface="Garamond" panose="02020404030301010803" pitchFamily="18" charset="0"/>
              </a:rPr>
              <a:t>NPQLTD:</a:t>
            </a:r>
            <a:r>
              <a:rPr lang="en-GB" sz="1200" dirty="0">
                <a:latin typeface="Garamond" panose="02020404030301010803" pitchFamily="18" charset="0"/>
              </a:rPr>
              <a:t> Leading Teacher Development</a:t>
            </a:r>
          </a:p>
          <a:p>
            <a:r>
              <a:rPr lang="en-GB" sz="1200" b="1" dirty="0">
                <a:latin typeface="Garamond" panose="02020404030301010803" pitchFamily="18" charset="0"/>
              </a:rPr>
              <a:t>NPQLBC</a:t>
            </a:r>
            <a:r>
              <a:rPr lang="en-GB" sz="1200" dirty="0">
                <a:latin typeface="Garamond" panose="02020404030301010803" pitchFamily="18" charset="0"/>
              </a:rPr>
              <a:t>: Leading Behaviour and Culture</a:t>
            </a:r>
          </a:p>
          <a:p>
            <a:r>
              <a:rPr lang="en-GB" sz="1200" b="1" dirty="0">
                <a:latin typeface="Garamond" panose="02020404030301010803" pitchFamily="18" charset="0"/>
              </a:rPr>
              <a:t>NPQLL</a:t>
            </a:r>
            <a:r>
              <a:rPr lang="en-GB" sz="1200" dirty="0">
                <a:latin typeface="Garamond" panose="02020404030301010803" pitchFamily="18" charset="0"/>
              </a:rPr>
              <a:t>: Leading Literacy </a:t>
            </a:r>
          </a:p>
          <a:p>
            <a:r>
              <a:rPr lang="en-GB" sz="1200" b="1" dirty="0">
                <a:latin typeface="Garamond" panose="02020404030301010803" pitchFamily="18" charset="0"/>
              </a:rPr>
              <a:t>NPQEYL</a:t>
            </a:r>
            <a:r>
              <a:rPr lang="en-GB" sz="1200" dirty="0">
                <a:latin typeface="Garamond" panose="02020404030301010803" pitchFamily="18" charset="0"/>
              </a:rPr>
              <a:t>: Early Years Leadership</a:t>
            </a:r>
          </a:p>
          <a:p>
            <a:r>
              <a:rPr lang="en-GB" sz="1200" b="1" dirty="0">
                <a:latin typeface="Garamond" panose="02020404030301010803" pitchFamily="18" charset="0"/>
              </a:rPr>
              <a:t>NPQSL</a:t>
            </a:r>
            <a:r>
              <a:rPr lang="en-GB" sz="1200" dirty="0">
                <a:latin typeface="Garamond" panose="02020404030301010803" pitchFamily="18" charset="0"/>
              </a:rPr>
              <a:t>: Senior Leaders</a:t>
            </a:r>
          </a:p>
          <a:p>
            <a:r>
              <a:rPr lang="en-GB" sz="1200" b="1" dirty="0">
                <a:latin typeface="Garamond" panose="02020404030301010803" pitchFamily="18" charset="0"/>
              </a:rPr>
              <a:t>NPQH</a:t>
            </a:r>
            <a:r>
              <a:rPr lang="en-GB" sz="1200" dirty="0">
                <a:latin typeface="Garamond" panose="02020404030301010803" pitchFamily="18" charset="0"/>
              </a:rPr>
              <a:t>: Headship </a:t>
            </a:r>
          </a:p>
          <a:p>
            <a:r>
              <a:rPr lang="en-GB" sz="1200" b="1" dirty="0">
                <a:latin typeface="Garamond" panose="02020404030301010803" pitchFamily="18" charset="0"/>
              </a:rPr>
              <a:t>NPQEL</a:t>
            </a:r>
            <a:r>
              <a:rPr lang="en-GB" sz="1200" dirty="0">
                <a:latin typeface="Garamond" panose="02020404030301010803" pitchFamily="18" charset="0"/>
              </a:rPr>
              <a:t>: Executive Leadership</a:t>
            </a:r>
            <a:endParaRPr lang="en-GB" sz="1200" dirty="0">
              <a:latin typeface="Garamond" panose="02020404030301010803" pitchFamily="18"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38CA8417-1B27-4665-87F6-964DBB11AE52}"/>
              </a:ext>
            </a:extLst>
          </p:cNvPr>
          <p:cNvPicPr>
            <a:picLocks noChangeAspect="1"/>
          </p:cNvPicPr>
          <p:nvPr/>
        </p:nvPicPr>
        <p:blipFill>
          <a:blip r:embed="rId2"/>
          <a:stretch>
            <a:fillRect/>
          </a:stretch>
        </p:blipFill>
        <p:spPr>
          <a:xfrm>
            <a:off x="0" y="5029200"/>
            <a:ext cx="9144000" cy="114300"/>
          </a:xfrm>
          <a:prstGeom prst="rect">
            <a:avLst/>
          </a:prstGeom>
        </p:spPr>
      </p:pic>
      <p:pic>
        <p:nvPicPr>
          <p:cNvPr id="4" name="Picture 3" descr="A logo on a red and black background&#10;&#10;Description automatically generated">
            <a:extLst>
              <a:ext uri="{FF2B5EF4-FFF2-40B4-BE49-F238E27FC236}">
                <a16:creationId xmlns:a16="http://schemas.microsoft.com/office/drawing/2014/main" id="{97ECDD08-FD97-1355-6519-5BFA2B9BCA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0635" y="3924633"/>
            <a:ext cx="2906517" cy="1081547"/>
          </a:xfrm>
          <a:prstGeom prst="rect">
            <a:avLst/>
          </a:prstGeom>
        </p:spPr>
      </p:pic>
      <p:pic>
        <p:nvPicPr>
          <p:cNvPr id="5" name="Picture 4">
            <a:extLst>
              <a:ext uri="{FF2B5EF4-FFF2-40B4-BE49-F238E27FC236}">
                <a16:creationId xmlns:a16="http://schemas.microsoft.com/office/drawing/2014/main" id="{A1C58393-F58A-8FBF-2EB2-1E2D23F6610E}"/>
              </a:ext>
            </a:extLst>
          </p:cNvPr>
          <p:cNvPicPr>
            <a:picLocks noChangeAspect="1"/>
          </p:cNvPicPr>
          <p:nvPr/>
        </p:nvPicPr>
        <p:blipFill rotWithShape="1">
          <a:blip r:embed="rId4"/>
          <a:srcRect r="44624"/>
          <a:stretch/>
        </p:blipFill>
        <p:spPr>
          <a:xfrm>
            <a:off x="6794077" y="82862"/>
            <a:ext cx="2153022" cy="1263821"/>
          </a:xfrm>
          <a:prstGeom prst="rect">
            <a:avLst/>
          </a:prstGeom>
        </p:spPr>
      </p:pic>
    </p:spTree>
    <p:extLst>
      <p:ext uri="{BB962C8B-B14F-4D97-AF65-F5344CB8AC3E}">
        <p14:creationId xmlns:p14="http://schemas.microsoft.com/office/powerpoint/2010/main" val="1912676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EC60-D084-ADF0-C244-87206783CB51}"/>
              </a:ext>
            </a:extLst>
          </p:cNvPr>
          <p:cNvSpPr>
            <a:spLocks noGrp="1"/>
          </p:cNvSpPr>
          <p:nvPr>
            <p:ph type="title"/>
          </p:nvPr>
        </p:nvSpPr>
        <p:spPr>
          <a:xfrm>
            <a:off x="628650" y="273844"/>
            <a:ext cx="7886700" cy="443129"/>
          </a:xfrm>
        </p:spPr>
        <p:txBody>
          <a:bodyPr>
            <a:normAutofit fontScale="90000"/>
          </a:bodyPr>
          <a:lstStyle/>
          <a:p>
            <a:r>
              <a:rPr lang="en-GB" b="1" dirty="0">
                <a:latin typeface="Garamond" panose="02020404030301010803" pitchFamily="18" charset="0"/>
              </a:rPr>
              <a:t>How do I apply?</a:t>
            </a:r>
          </a:p>
        </p:txBody>
      </p:sp>
      <p:sp>
        <p:nvSpPr>
          <p:cNvPr id="3" name="Content Placeholder 2">
            <a:extLst>
              <a:ext uri="{FF2B5EF4-FFF2-40B4-BE49-F238E27FC236}">
                <a16:creationId xmlns:a16="http://schemas.microsoft.com/office/drawing/2014/main" id="{606EAFF4-D4C6-63DE-69BE-FA873AE47DB3}"/>
              </a:ext>
            </a:extLst>
          </p:cNvPr>
          <p:cNvSpPr>
            <a:spLocks noGrp="1"/>
          </p:cNvSpPr>
          <p:nvPr>
            <p:ph idx="1"/>
          </p:nvPr>
        </p:nvSpPr>
        <p:spPr>
          <a:xfrm>
            <a:off x="628650" y="834296"/>
            <a:ext cx="7886700" cy="3479331"/>
          </a:xfrm>
        </p:spPr>
        <p:txBody>
          <a:bodyPr>
            <a:normAutofit/>
          </a:bodyPr>
          <a:lstStyle/>
          <a:p>
            <a:r>
              <a:rPr lang="en-GB" dirty="0">
                <a:hlinkClick r:id="rId2"/>
              </a:rPr>
              <a:t>www.stcat.co.uk /becoming a teacher / Fast track</a:t>
            </a:r>
          </a:p>
          <a:p>
            <a:r>
              <a:rPr lang="en-GB" dirty="0">
                <a:hlinkClick r:id="rId2"/>
              </a:rPr>
              <a:t>www.teachsoutheast.co.uk</a:t>
            </a:r>
            <a:r>
              <a:rPr lang="en-GB" dirty="0"/>
              <a:t> or </a:t>
            </a:r>
          </a:p>
          <a:p>
            <a:r>
              <a:rPr lang="en-GB" dirty="0">
                <a:hlinkClick r:id="rId3"/>
              </a:rPr>
              <a:t>https://www.gov.uk/apply-for-teacher-training</a:t>
            </a:r>
            <a:r>
              <a:rPr lang="en-GB" dirty="0"/>
              <a:t> – search for STCAT or Teach South East</a:t>
            </a:r>
          </a:p>
          <a:p>
            <a:endParaRPr lang="en-GB" dirty="0"/>
          </a:p>
        </p:txBody>
      </p:sp>
      <p:pic>
        <p:nvPicPr>
          <p:cNvPr id="4" name="Picture 3"/>
          <p:cNvPicPr>
            <a:picLocks noChangeAspect="1"/>
          </p:cNvPicPr>
          <p:nvPr/>
        </p:nvPicPr>
        <p:blipFill rotWithShape="1">
          <a:blip r:embed="rId4"/>
          <a:srcRect t="7502" b="9160"/>
          <a:stretch/>
        </p:blipFill>
        <p:spPr>
          <a:xfrm>
            <a:off x="2199737" y="2302370"/>
            <a:ext cx="5053741" cy="2369043"/>
          </a:xfrm>
          <a:prstGeom prst="rect">
            <a:avLst/>
          </a:prstGeom>
        </p:spPr>
      </p:pic>
      <p:sp>
        <p:nvSpPr>
          <p:cNvPr id="5" name="Oval 4"/>
          <p:cNvSpPr/>
          <p:nvPr/>
        </p:nvSpPr>
        <p:spPr>
          <a:xfrm>
            <a:off x="2956642" y="2956397"/>
            <a:ext cx="1439324" cy="673331"/>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6" name="Picture 5">
            <a:extLst>
              <a:ext uri="{FF2B5EF4-FFF2-40B4-BE49-F238E27FC236}">
                <a16:creationId xmlns:a16="http://schemas.microsoft.com/office/drawing/2014/main" id="{297C28C2-1583-7797-DCC3-E0127D13E212}"/>
              </a:ext>
            </a:extLst>
          </p:cNvPr>
          <p:cNvPicPr>
            <a:picLocks noChangeAspect="1"/>
          </p:cNvPicPr>
          <p:nvPr/>
        </p:nvPicPr>
        <p:blipFill>
          <a:blip r:embed="rId5"/>
          <a:stretch>
            <a:fillRect/>
          </a:stretch>
        </p:blipFill>
        <p:spPr>
          <a:xfrm>
            <a:off x="0" y="5029200"/>
            <a:ext cx="9144000" cy="114300"/>
          </a:xfrm>
          <a:prstGeom prst="rect">
            <a:avLst/>
          </a:prstGeom>
        </p:spPr>
      </p:pic>
      <p:pic>
        <p:nvPicPr>
          <p:cNvPr id="7" name="Picture 6" descr="A logo on a red and black background&#10;&#10;Description automatically generated">
            <a:extLst>
              <a:ext uri="{FF2B5EF4-FFF2-40B4-BE49-F238E27FC236}">
                <a16:creationId xmlns:a16="http://schemas.microsoft.com/office/drawing/2014/main" id="{F668F03A-D64C-B263-2379-C7A922DA00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13824" y="4221545"/>
            <a:ext cx="2230176" cy="829873"/>
          </a:xfrm>
          <a:prstGeom prst="rect">
            <a:avLst/>
          </a:prstGeom>
        </p:spPr>
      </p:pic>
      <p:pic>
        <p:nvPicPr>
          <p:cNvPr id="8" name="Picture 7">
            <a:extLst>
              <a:ext uri="{FF2B5EF4-FFF2-40B4-BE49-F238E27FC236}">
                <a16:creationId xmlns:a16="http://schemas.microsoft.com/office/drawing/2014/main" id="{4A682872-DE95-1FF8-BAD0-9FE5492BACD9}"/>
              </a:ext>
            </a:extLst>
          </p:cNvPr>
          <p:cNvPicPr>
            <a:picLocks noChangeAspect="1"/>
          </p:cNvPicPr>
          <p:nvPr/>
        </p:nvPicPr>
        <p:blipFill rotWithShape="1">
          <a:blip r:embed="rId7"/>
          <a:srcRect r="44624"/>
          <a:stretch/>
        </p:blipFill>
        <p:spPr>
          <a:xfrm>
            <a:off x="7450639" y="118723"/>
            <a:ext cx="1561198" cy="916421"/>
          </a:xfrm>
          <a:prstGeom prst="rect">
            <a:avLst/>
          </a:prstGeom>
        </p:spPr>
      </p:pic>
    </p:spTree>
    <p:extLst>
      <p:ext uri="{BB962C8B-B14F-4D97-AF65-F5344CB8AC3E}">
        <p14:creationId xmlns:p14="http://schemas.microsoft.com/office/powerpoint/2010/main" val="2190096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E31B7-A81A-D74E-6AA3-1B23C9AF0537}"/>
              </a:ext>
            </a:extLst>
          </p:cNvPr>
          <p:cNvSpPr>
            <a:spLocks noGrp="1"/>
          </p:cNvSpPr>
          <p:nvPr>
            <p:ph type="title"/>
          </p:nvPr>
        </p:nvSpPr>
        <p:spPr>
          <a:xfrm>
            <a:off x="185305" y="156080"/>
            <a:ext cx="7886700" cy="994172"/>
          </a:xfrm>
        </p:spPr>
        <p:txBody>
          <a:bodyPr/>
          <a:lstStyle/>
          <a:p>
            <a:r>
              <a:rPr lang="en-US" altLang="en-US" b="1" dirty="0">
                <a:latin typeface="Garamond" panose="02020404030301010803" pitchFamily="18" charset="0"/>
                <a:ea typeface="ＭＳ Ｐゴシック" pitchFamily="34" charset="-128"/>
              </a:rPr>
              <a:t>Your interview day</a:t>
            </a:r>
            <a:endParaRPr lang="en-GB" b="1" dirty="0">
              <a:latin typeface="Garamond" panose="02020404030301010803" pitchFamily="18" charset="0"/>
            </a:endParaRPr>
          </a:p>
        </p:txBody>
      </p:sp>
      <p:sp>
        <p:nvSpPr>
          <p:cNvPr id="3" name="Content Placeholder 2">
            <a:extLst>
              <a:ext uri="{FF2B5EF4-FFF2-40B4-BE49-F238E27FC236}">
                <a16:creationId xmlns:a16="http://schemas.microsoft.com/office/drawing/2014/main" id="{C0A4F219-5D8A-7B9D-943D-93A1B212B668}"/>
              </a:ext>
            </a:extLst>
          </p:cNvPr>
          <p:cNvSpPr>
            <a:spLocks noGrp="1"/>
          </p:cNvSpPr>
          <p:nvPr>
            <p:ph idx="1"/>
          </p:nvPr>
        </p:nvSpPr>
        <p:spPr>
          <a:xfrm>
            <a:off x="296141" y="1150252"/>
            <a:ext cx="7886700" cy="3364706"/>
          </a:xfrm>
        </p:spPr>
        <p:txBody>
          <a:bodyPr>
            <a:normAutofit fontScale="62500" lnSpcReduction="20000"/>
          </a:bodyPr>
          <a:lstStyle/>
          <a:p>
            <a:pPr marL="61913" indent="0">
              <a:spcAft>
                <a:spcPts val="1800"/>
              </a:spcAft>
              <a:buNone/>
              <a:defRPr/>
            </a:pPr>
            <a:r>
              <a:rPr lang="en-US" sz="3675" b="1" dirty="0">
                <a:latin typeface="Garamond" panose="02020404030301010803" pitchFamily="18" charset="0"/>
              </a:rPr>
              <a:t>Interview day at one of our STCAT schools:</a:t>
            </a:r>
          </a:p>
          <a:p>
            <a:pPr lvl="1">
              <a:lnSpc>
                <a:spcPct val="120000"/>
              </a:lnSpc>
              <a:spcBef>
                <a:spcPts val="0"/>
              </a:spcBef>
              <a:spcAft>
                <a:spcPts val="1800"/>
              </a:spcAft>
              <a:defRPr/>
            </a:pPr>
            <a:r>
              <a:rPr lang="en-US" sz="3675" dirty="0">
                <a:latin typeface="Garamond" panose="02020404030301010803" pitchFamily="18" charset="0"/>
              </a:rPr>
              <a:t>Plan a 25 min lesson on a given topic – deliver lesson to interview panel</a:t>
            </a:r>
          </a:p>
          <a:p>
            <a:pPr lvl="1" indent="-243840">
              <a:lnSpc>
                <a:spcPct val="120000"/>
              </a:lnSpc>
              <a:spcBef>
                <a:spcPts val="0"/>
              </a:spcBef>
              <a:spcAft>
                <a:spcPts val="1800"/>
              </a:spcAft>
              <a:defRPr/>
            </a:pPr>
            <a:r>
              <a:rPr lang="en-US" sz="3675" dirty="0">
                <a:latin typeface="Garamond" panose="02020404030301010803" pitchFamily="18" charset="0"/>
              </a:rPr>
              <a:t>Panel interview, including a resilience scenario</a:t>
            </a:r>
          </a:p>
          <a:p>
            <a:pPr lvl="1">
              <a:lnSpc>
                <a:spcPct val="120000"/>
              </a:lnSpc>
              <a:spcBef>
                <a:spcPts val="0"/>
              </a:spcBef>
              <a:spcAft>
                <a:spcPts val="1800"/>
              </a:spcAft>
              <a:defRPr/>
            </a:pPr>
            <a:r>
              <a:rPr lang="en-US" sz="3675" dirty="0">
                <a:latin typeface="Garamond" panose="02020404030301010803" pitchFamily="18" charset="0"/>
              </a:rPr>
              <a:t>Live Literacy task</a:t>
            </a:r>
          </a:p>
          <a:p>
            <a:pPr lvl="1">
              <a:lnSpc>
                <a:spcPct val="120000"/>
              </a:lnSpc>
              <a:spcBef>
                <a:spcPts val="0"/>
              </a:spcBef>
              <a:spcAft>
                <a:spcPts val="1800"/>
              </a:spcAft>
              <a:defRPr/>
            </a:pPr>
            <a:r>
              <a:rPr lang="en-US" sz="3675" dirty="0">
                <a:latin typeface="Garamond" panose="02020404030301010803" pitchFamily="18" charset="0"/>
              </a:rPr>
              <a:t>Collection of identification and qualification documentation</a:t>
            </a:r>
          </a:p>
          <a:p>
            <a:pPr lvl="1">
              <a:lnSpc>
                <a:spcPct val="120000"/>
              </a:lnSpc>
              <a:spcBef>
                <a:spcPts val="0"/>
              </a:spcBef>
              <a:spcAft>
                <a:spcPts val="1800"/>
              </a:spcAft>
              <a:defRPr/>
            </a:pPr>
            <a:endParaRPr lang="en-US" sz="3675" dirty="0">
              <a:latin typeface="Garamond" panose="02020404030301010803" pitchFamily="18" charset="0"/>
            </a:endParaRPr>
          </a:p>
          <a:p>
            <a:endParaRPr lang="en-GB" dirty="0">
              <a:latin typeface="Garamond" panose="02020404030301010803" pitchFamily="18" charset="0"/>
            </a:endParaRPr>
          </a:p>
        </p:txBody>
      </p:sp>
      <p:pic>
        <p:nvPicPr>
          <p:cNvPr id="4" name="Picture 3">
            <a:extLst>
              <a:ext uri="{FF2B5EF4-FFF2-40B4-BE49-F238E27FC236}">
                <a16:creationId xmlns:a16="http://schemas.microsoft.com/office/drawing/2014/main" id="{7A1D23E3-5C67-0E18-C8B9-53E8D7E43BF9}"/>
              </a:ext>
            </a:extLst>
          </p:cNvPr>
          <p:cNvPicPr>
            <a:picLocks noChangeAspect="1"/>
          </p:cNvPicPr>
          <p:nvPr/>
        </p:nvPicPr>
        <p:blipFill>
          <a:blip r:embed="rId2"/>
          <a:stretch>
            <a:fillRect/>
          </a:stretch>
        </p:blipFill>
        <p:spPr>
          <a:xfrm>
            <a:off x="0" y="5029200"/>
            <a:ext cx="9144000" cy="114300"/>
          </a:xfrm>
          <a:prstGeom prst="rect">
            <a:avLst/>
          </a:prstGeom>
        </p:spPr>
      </p:pic>
      <p:pic>
        <p:nvPicPr>
          <p:cNvPr id="5" name="Picture 4" descr="A logo on a red and black background&#10;&#10;Description automatically generated">
            <a:extLst>
              <a:ext uri="{FF2B5EF4-FFF2-40B4-BE49-F238E27FC236}">
                <a16:creationId xmlns:a16="http://schemas.microsoft.com/office/drawing/2014/main" id="{CF4DA82E-0DD9-4AAF-328F-C60BF7CEF0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364" y="0"/>
            <a:ext cx="3374636" cy="1255739"/>
          </a:xfrm>
          <a:prstGeom prst="rect">
            <a:avLst/>
          </a:prstGeom>
        </p:spPr>
      </p:pic>
      <p:pic>
        <p:nvPicPr>
          <p:cNvPr id="6" name="Picture 5">
            <a:extLst>
              <a:ext uri="{FF2B5EF4-FFF2-40B4-BE49-F238E27FC236}">
                <a16:creationId xmlns:a16="http://schemas.microsoft.com/office/drawing/2014/main" id="{C614F39B-94C8-BAD9-4989-DAC712D36926}"/>
              </a:ext>
            </a:extLst>
          </p:cNvPr>
          <p:cNvPicPr>
            <a:picLocks noChangeAspect="1"/>
          </p:cNvPicPr>
          <p:nvPr/>
        </p:nvPicPr>
        <p:blipFill rotWithShape="1">
          <a:blip r:embed="rId4"/>
          <a:srcRect r="44624"/>
          <a:stretch/>
        </p:blipFill>
        <p:spPr>
          <a:xfrm>
            <a:off x="7369372" y="4081023"/>
            <a:ext cx="1478487" cy="867870"/>
          </a:xfrm>
          <a:prstGeom prst="rect">
            <a:avLst/>
          </a:prstGeom>
        </p:spPr>
      </p:pic>
    </p:spTree>
    <p:extLst>
      <p:ext uri="{BB962C8B-B14F-4D97-AF65-F5344CB8AC3E}">
        <p14:creationId xmlns:p14="http://schemas.microsoft.com/office/powerpoint/2010/main" val="3372996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F95FAAF-E57B-C453-0FAB-0293305571F9}"/>
              </a:ext>
            </a:extLst>
          </p:cNvPr>
          <p:cNvSpPr>
            <a:spLocks noGrp="1"/>
          </p:cNvSpPr>
          <p:nvPr>
            <p:ph idx="4294967295"/>
          </p:nvPr>
        </p:nvSpPr>
        <p:spPr>
          <a:xfrm>
            <a:off x="101375" y="82870"/>
            <a:ext cx="5825111" cy="1437870"/>
          </a:xfrm>
        </p:spPr>
        <p:txBody>
          <a:bodyPr>
            <a:normAutofit/>
          </a:bodyPr>
          <a:lstStyle/>
          <a:p>
            <a:pPr marL="0" indent="0">
              <a:lnSpc>
                <a:spcPct val="120000"/>
              </a:lnSpc>
              <a:spcBef>
                <a:spcPts val="0"/>
              </a:spcBef>
              <a:buNone/>
            </a:pPr>
            <a:r>
              <a:rPr lang="en-GB" sz="4000" b="1" dirty="0">
                <a:solidFill>
                  <a:srgbClr val="002060"/>
                </a:solidFill>
                <a:latin typeface="Garamond" panose="02020404030301010803" pitchFamily="18" charset="0"/>
              </a:rPr>
              <a:t>Welcome to STCAT Hub</a:t>
            </a:r>
          </a:p>
          <a:p>
            <a:pPr marL="0" indent="0">
              <a:lnSpc>
                <a:spcPct val="120000"/>
              </a:lnSpc>
              <a:spcBef>
                <a:spcPts val="0"/>
              </a:spcBef>
              <a:buNone/>
            </a:pPr>
            <a:r>
              <a:rPr lang="en-US" altLang="en-US" sz="1800" dirty="0">
                <a:solidFill>
                  <a:srgbClr val="002060"/>
                </a:solidFill>
                <a:latin typeface="Garamond" panose="02020404030301010803" pitchFamily="18" charset="0"/>
              </a:rPr>
              <a:t>Working in partnership with</a:t>
            </a:r>
            <a:endParaRPr lang="en-US" altLang="en-US" sz="1800" dirty="0">
              <a:latin typeface="Garamond" panose="02020404030301010803" pitchFamily="18" charset="0"/>
            </a:endParaRPr>
          </a:p>
          <a:p>
            <a:pPr marL="0" indent="0" algn="ctr">
              <a:lnSpc>
                <a:spcPct val="120000"/>
              </a:lnSpc>
              <a:spcBef>
                <a:spcPts val="0"/>
              </a:spcBef>
              <a:buNone/>
            </a:pPr>
            <a:endParaRPr lang="en-US" altLang="en-US" sz="1800" dirty="0">
              <a:latin typeface="Garamond" panose="02020404030301010803" pitchFamily="18" charset="0"/>
            </a:endParaRPr>
          </a:p>
          <a:p>
            <a:pPr marL="0" indent="0" algn="ctr">
              <a:lnSpc>
                <a:spcPct val="120000"/>
              </a:lnSpc>
              <a:spcBef>
                <a:spcPts val="0"/>
              </a:spcBef>
              <a:buNone/>
            </a:pPr>
            <a:endParaRPr lang="en-US" altLang="en-US" sz="1800" dirty="0">
              <a:latin typeface="Garamond" panose="02020404030301010803" pitchFamily="18" charset="0"/>
            </a:endParaRPr>
          </a:p>
          <a:p>
            <a:pPr marL="0" indent="0" algn="ctr">
              <a:lnSpc>
                <a:spcPct val="120000"/>
              </a:lnSpc>
              <a:spcBef>
                <a:spcPts val="0"/>
              </a:spcBef>
              <a:buNone/>
            </a:pPr>
            <a:endParaRPr lang="en-US" altLang="en-US" sz="1800" dirty="0">
              <a:latin typeface="Garamond" panose="02020404030301010803" pitchFamily="18" charset="0"/>
            </a:endParaRPr>
          </a:p>
          <a:p>
            <a:pPr marL="0" indent="0">
              <a:buNone/>
            </a:pPr>
            <a:endParaRPr lang="en-GB" sz="900" b="1" dirty="0">
              <a:latin typeface="Garamond" panose="02020404030301010803" pitchFamily="18" charset="0"/>
            </a:endParaRPr>
          </a:p>
        </p:txBody>
      </p:sp>
      <p:pic>
        <p:nvPicPr>
          <p:cNvPr id="3" name="Picture 2">
            <a:extLst>
              <a:ext uri="{FF2B5EF4-FFF2-40B4-BE49-F238E27FC236}">
                <a16:creationId xmlns:a16="http://schemas.microsoft.com/office/drawing/2014/main" id="{F750B614-3B6C-4EC9-827A-2CAEAE604337}"/>
              </a:ext>
            </a:extLst>
          </p:cNvPr>
          <p:cNvPicPr>
            <a:picLocks noChangeAspect="1"/>
          </p:cNvPicPr>
          <p:nvPr/>
        </p:nvPicPr>
        <p:blipFill>
          <a:blip r:embed="rId3"/>
          <a:stretch>
            <a:fillRect/>
          </a:stretch>
        </p:blipFill>
        <p:spPr>
          <a:xfrm>
            <a:off x="6424856" y="2375929"/>
            <a:ext cx="1072075" cy="1070922"/>
          </a:xfrm>
          <a:prstGeom prst="rect">
            <a:avLst/>
          </a:prstGeom>
        </p:spPr>
      </p:pic>
      <p:pic>
        <p:nvPicPr>
          <p:cNvPr id="6" name="Picture 5">
            <a:extLst>
              <a:ext uri="{FF2B5EF4-FFF2-40B4-BE49-F238E27FC236}">
                <a16:creationId xmlns:a16="http://schemas.microsoft.com/office/drawing/2014/main" id="{37E0E3A4-3566-4932-9D87-19748A567777}"/>
              </a:ext>
            </a:extLst>
          </p:cNvPr>
          <p:cNvPicPr>
            <a:picLocks noChangeAspect="1"/>
          </p:cNvPicPr>
          <p:nvPr/>
        </p:nvPicPr>
        <p:blipFill>
          <a:blip r:embed="rId4"/>
          <a:stretch>
            <a:fillRect/>
          </a:stretch>
        </p:blipFill>
        <p:spPr>
          <a:xfrm>
            <a:off x="5232668" y="2383858"/>
            <a:ext cx="1061850" cy="1061850"/>
          </a:xfrm>
          <a:prstGeom prst="rect">
            <a:avLst/>
          </a:prstGeom>
        </p:spPr>
      </p:pic>
      <p:pic>
        <p:nvPicPr>
          <p:cNvPr id="8" name="Picture 7">
            <a:extLst>
              <a:ext uri="{FF2B5EF4-FFF2-40B4-BE49-F238E27FC236}">
                <a16:creationId xmlns:a16="http://schemas.microsoft.com/office/drawing/2014/main" id="{7DCC4F32-A2A6-4FD7-8259-072AF8F66950}"/>
              </a:ext>
            </a:extLst>
          </p:cNvPr>
          <p:cNvPicPr>
            <a:picLocks noChangeAspect="1"/>
          </p:cNvPicPr>
          <p:nvPr/>
        </p:nvPicPr>
        <p:blipFill>
          <a:blip r:embed="rId5"/>
          <a:stretch>
            <a:fillRect/>
          </a:stretch>
        </p:blipFill>
        <p:spPr>
          <a:xfrm>
            <a:off x="4096947" y="2383858"/>
            <a:ext cx="1061850" cy="1062993"/>
          </a:xfrm>
          <a:prstGeom prst="rect">
            <a:avLst/>
          </a:prstGeom>
        </p:spPr>
      </p:pic>
      <p:pic>
        <p:nvPicPr>
          <p:cNvPr id="10" name="Picture 9">
            <a:extLst>
              <a:ext uri="{FF2B5EF4-FFF2-40B4-BE49-F238E27FC236}">
                <a16:creationId xmlns:a16="http://schemas.microsoft.com/office/drawing/2014/main" id="{1AF3F5C0-DF27-48EB-8A9F-4F8F0A0B4469}"/>
              </a:ext>
            </a:extLst>
          </p:cNvPr>
          <p:cNvPicPr>
            <a:picLocks noChangeAspect="1"/>
          </p:cNvPicPr>
          <p:nvPr/>
        </p:nvPicPr>
        <p:blipFill>
          <a:blip r:embed="rId6"/>
          <a:stretch>
            <a:fillRect/>
          </a:stretch>
        </p:blipFill>
        <p:spPr>
          <a:xfrm>
            <a:off x="7620433" y="2373622"/>
            <a:ext cx="1072075" cy="1073229"/>
          </a:xfrm>
          <a:prstGeom prst="rect">
            <a:avLst/>
          </a:prstGeom>
        </p:spPr>
      </p:pic>
      <p:pic>
        <p:nvPicPr>
          <p:cNvPr id="12" name="Picture 11">
            <a:extLst>
              <a:ext uri="{FF2B5EF4-FFF2-40B4-BE49-F238E27FC236}">
                <a16:creationId xmlns:a16="http://schemas.microsoft.com/office/drawing/2014/main" id="{C0834602-4C28-45D4-B1E7-D690F3DDA126}"/>
              </a:ext>
            </a:extLst>
          </p:cNvPr>
          <p:cNvPicPr>
            <a:picLocks noChangeAspect="1"/>
          </p:cNvPicPr>
          <p:nvPr/>
        </p:nvPicPr>
        <p:blipFill>
          <a:blip r:embed="rId7"/>
          <a:stretch>
            <a:fillRect/>
          </a:stretch>
        </p:blipFill>
        <p:spPr>
          <a:xfrm>
            <a:off x="1711629" y="2362762"/>
            <a:ext cx="1062992" cy="1062992"/>
          </a:xfrm>
          <a:prstGeom prst="rect">
            <a:avLst/>
          </a:prstGeom>
        </p:spPr>
      </p:pic>
      <p:pic>
        <p:nvPicPr>
          <p:cNvPr id="14" name="Picture 13">
            <a:extLst>
              <a:ext uri="{FF2B5EF4-FFF2-40B4-BE49-F238E27FC236}">
                <a16:creationId xmlns:a16="http://schemas.microsoft.com/office/drawing/2014/main" id="{C04D4F68-FC94-44FF-BCC5-7434EF5892F9}"/>
              </a:ext>
            </a:extLst>
          </p:cNvPr>
          <p:cNvPicPr>
            <a:picLocks noChangeAspect="1"/>
          </p:cNvPicPr>
          <p:nvPr/>
        </p:nvPicPr>
        <p:blipFill>
          <a:blip r:embed="rId8"/>
          <a:stretch>
            <a:fillRect/>
          </a:stretch>
        </p:blipFill>
        <p:spPr>
          <a:xfrm>
            <a:off x="529115" y="2362762"/>
            <a:ext cx="1061849" cy="1062992"/>
          </a:xfrm>
          <a:prstGeom prst="rect">
            <a:avLst/>
          </a:prstGeom>
        </p:spPr>
      </p:pic>
      <p:pic>
        <p:nvPicPr>
          <p:cNvPr id="16" name="Picture 15">
            <a:extLst>
              <a:ext uri="{FF2B5EF4-FFF2-40B4-BE49-F238E27FC236}">
                <a16:creationId xmlns:a16="http://schemas.microsoft.com/office/drawing/2014/main" id="{E8DDC1D5-4B88-4A96-94D8-B9660ABF76F7}"/>
              </a:ext>
            </a:extLst>
          </p:cNvPr>
          <p:cNvPicPr>
            <a:picLocks noChangeAspect="1"/>
          </p:cNvPicPr>
          <p:nvPr/>
        </p:nvPicPr>
        <p:blipFill>
          <a:blip r:embed="rId9"/>
          <a:stretch>
            <a:fillRect/>
          </a:stretch>
        </p:blipFill>
        <p:spPr>
          <a:xfrm>
            <a:off x="2903816" y="2383859"/>
            <a:ext cx="1062993" cy="1062993"/>
          </a:xfrm>
          <a:prstGeom prst="rect">
            <a:avLst/>
          </a:prstGeom>
        </p:spPr>
      </p:pic>
      <p:sp>
        <p:nvSpPr>
          <p:cNvPr id="18" name="Title 1">
            <a:extLst>
              <a:ext uri="{FF2B5EF4-FFF2-40B4-BE49-F238E27FC236}">
                <a16:creationId xmlns:a16="http://schemas.microsoft.com/office/drawing/2014/main" id="{EB983E6E-141B-4592-82C8-90AC113DF5DD}"/>
              </a:ext>
            </a:extLst>
          </p:cNvPr>
          <p:cNvSpPr txBox="1">
            <a:spLocks/>
          </p:cNvSpPr>
          <p:nvPr/>
        </p:nvSpPr>
        <p:spPr>
          <a:xfrm>
            <a:off x="565462" y="3835213"/>
            <a:ext cx="8352896" cy="839255"/>
          </a:xfrm>
          <a:prstGeom prst="rect">
            <a:avLst/>
          </a:prstGeom>
        </p:spPr>
        <p:txBody>
          <a:bodyPr vert="horz" lIns="68580" tIns="34290" rIns="68580" bIns="3429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GB" sz="2475" dirty="0">
                <a:latin typeface="Garamond" panose="02020404030301010803" pitchFamily="18" charset="0"/>
              </a:rPr>
              <a:t>Regional hubs across the </a:t>
            </a:r>
            <a:r>
              <a:rPr lang="en-GB" sz="2475" dirty="0" err="1">
                <a:latin typeface="Garamond" panose="02020404030301010803" pitchFamily="18" charset="0"/>
              </a:rPr>
              <a:t>SouthEast</a:t>
            </a:r>
            <a:endParaRPr lang="en-GB" sz="2475" dirty="0">
              <a:latin typeface="Garamond" panose="02020404030301010803" pitchFamily="18" charset="0"/>
            </a:endParaRPr>
          </a:p>
          <a:p>
            <a:pPr marL="0" indent="0" algn="ctr">
              <a:lnSpc>
                <a:spcPct val="120000"/>
              </a:lnSpc>
              <a:spcBef>
                <a:spcPts val="0"/>
              </a:spcBef>
              <a:buNone/>
            </a:pPr>
            <a:r>
              <a:rPr lang="en-GB" sz="2475" b="1" dirty="0">
                <a:latin typeface="Garamond" panose="02020404030301010803" pitchFamily="18" charset="0"/>
              </a:rPr>
              <a:t>STCAT, Surrey, Sussex, London, Greater London, Berkshire</a:t>
            </a:r>
            <a:endParaRPr lang="en-US" altLang="en-US" sz="1800" dirty="0">
              <a:latin typeface="Garamond" panose="02020404030301010803" pitchFamily="18" charset="0"/>
            </a:endParaRPr>
          </a:p>
          <a:p>
            <a:pPr marL="0" indent="0" algn="ctr">
              <a:lnSpc>
                <a:spcPct val="120000"/>
              </a:lnSpc>
              <a:spcBef>
                <a:spcPts val="0"/>
              </a:spcBef>
              <a:buNone/>
            </a:pPr>
            <a:endParaRPr lang="en-US" altLang="en-US" sz="1800" dirty="0">
              <a:latin typeface="Garamond" panose="02020404030301010803" pitchFamily="18" charset="0"/>
            </a:endParaRPr>
          </a:p>
          <a:p>
            <a:pPr marL="0" indent="0">
              <a:buNone/>
            </a:pPr>
            <a:endParaRPr lang="en-GB" sz="900" b="1" dirty="0">
              <a:latin typeface="Garamond" panose="02020404030301010803" pitchFamily="18" charset="0"/>
            </a:endParaRPr>
          </a:p>
        </p:txBody>
      </p:sp>
      <p:pic>
        <p:nvPicPr>
          <p:cNvPr id="4" name="Picture 3">
            <a:extLst>
              <a:ext uri="{FF2B5EF4-FFF2-40B4-BE49-F238E27FC236}">
                <a16:creationId xmlns:a16="http://schemas.microsoft.com/office/drawing/2014/main" id="{7A667A45-2B01-BF06-CB06-D2DF84ED7CCA}"/>
              </a:ext>
            </a:extLst>
          </p:cNvPr>
          <p:cNvPicPr>
            <a:picLocks noChangeAspect="1"/>
          </p:cNvPicPr>
          <p:nvPr/>
        </p:nvPicPr>
        <p:blipFill rotWithShape="1">
          <a:blip r:embed="rId10"/>
          <a:srcRect r="44624"/>
          <a:stretch/>
        </p:blipFill>
        <p:spPr>
          <a:xfrm>
            <a:off x="2813739" y="881772"/>
            <a:ext cx="1692849" cy="993700"/>
          </a:xfrm>
          <a:prstGeom prst="rect">
            <a:avLst/>
          </a:prstGeom>
        </p:spPr>
      </p:pic>
      <p:pic>
        <p:nvPicPr>
          <p:cNvPr id="7" name="Picture 6">
            <a:extLst>
              <a:ext uri="{FF2B5EF4-FFF2-40B4-BE49-F238E27FC236}">
                <a16:creationId xmlns:a16="http://schemas.microsoft.com/office/drawing/2014/main" id="{AA29F1C2-D3A4-6D5D-CF2E-85EF6A1B3DB4}"/>
              </a:ext>
            </a:extLst>
          </p:cNvPr>
          <p:cNvPicPr>
            <a:picLocks noChangeAspect="1"/>
          </p:cNvPicPr>
          <p:nvPr/>
        </p:nvPicPr>
        <p:blipFill>
          <a:blip r:embed="rId11"/>
          <a:stretch>
            <a:fillRect/>
          </a:stretch>
        </p:blipFill>
        <p:spPr>
          <a:xfrm>
            <a:off x="0" y="5029200"/>
            <a:ext cx="9144000" cy="114300"/>
          </a:xfrm>
          <a:prstGeom prst="rect">
            <a:avLst/>
          </a:prstGeom>
        </p:spPr>
      </p:pic>
      <p:pic>
        <p:nvPicPr>
          <p:cNvPr id="9" name="Picture 8" descr="A logo on a red and black background&#10;&#10;Description automatically generated">
            <a:extLst>
              <a:ext uri="{FF2B5EF4-FFF2-40B4-BE49-F238E27FC236}">
                <a16:creationId xmlns:a16="http://schemas.microsoft.com/office/drawing/2014/main" id="{7467D9A8-7353-911B-9B8C-6079C3434DD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69364" y="12277"/>
            <a:ext cx="3374636" cy="1255739"/>
          </a:xfrm>
          <a:prstGeom prst="rect">
            <a:avLst/>
          </a:prstGeom>
        </p:spPr>
      </p:pic>
    </p:spTree>
    <p:extLst>
      <p:ext uri="{BB962C8B-B14F-4D97-AF65-F5344CB8AC3E}">
        <p14:creationId xmlns:p14="http://schemas.microsoft.com/office/powerpoint/2010/main" val="1383366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B199-2E1D-DE34-2B86-EC3D9E25B2F1}"/>
              </a:ext>
            </a:extLst>
          </p:cNvPr>
          <p:cNvSpPr>
            <a:spLocks noGrp="1"/>
          </p:cNvSpPr>
          <p:nvPr>
            <p:ph type="title"/>
          </p:nvPr>
        </p:nvSpPr>
        <p:spPr>
          <a:xfrm>
            <a:off x="247650" y="176809"/>
            <a:ext cx="5384223" cy="994172"/>
          </a:xfrm>
        </p:spPr>
        <p:txBody>
          <a:bodyPr>
            <a:normAutofit/>
          </a:bodyPr>
          <a:lstStyle/>
          <a:p>
            <a:r>
              <a:rPr lang="en-GB" sz="2400" b="1" dirty="0">
                <a:latin typeface="Garamond" panose="02020404030301010803" pitchFamily="18" charset="0"/>
              </a:rPr>
              <a:t>Am I eligible for the salaried/apprentice route?</a:t>
            </a:r>
          </a:p>
        </p:txBody>
      </p:sp>
      <p:sp>
        <p:nvSpPr>
          <p:cNvPr id="3" name="Content Placeholder 2">
            <a:extLst>
              <a:ext uri="{FF2B5EF4-FFF2-40B4-BE49-F238E27FC236}">
                <a16:creationId xmlns:a16="http://schemas.microsoft.com/office/drawing/2014/main" id="{345753C5-84AA-29CD-34B4-19BFD82D1AA1}"/>
              </a:ext>
            </a:extLst>
          </p:cNvPr>
          <p:cNvSpPr>
            <a:spLocks noGrp="1"/>
          </p:cNvSpPr>
          <p:nvPr>
            <p:ph sz="half" idx="1"/>
          </p:nvPr>
        </p:nvSpPr>
        <p:spPr/>
        <p:txBody>
          <a:bodyPr>
            <a:normAutofit/>
          </a:bodyPr>
          <a:lstStyle/>
          <a:p>
            <a:pPr fontAlgn="base"/>
            <a:r>
              <a:rPr lang="en-GB" dirty="0">
                <a:latin typeface="Garamond" panose="02020404030301010803" pitchFamily="18" charset="0"/>
              </a:rPr>
              <a:t>This route is available but </a:t>
            </a:r>
            <a:r>
              <a:rPr lang="en-GB" b="1" dirty="0">
                <a:latin typeface="Garamond" panose="02020404030301010803" pitchFamily="18" charset="0"/>
              </a:rPr>
              <a:t>very</a:t>
            </a:r>
            <a:r>
              <a:rPr lang="en-GB" dirty="0">
                <a:latin typeface="Garamond" panose="02020404030301010803" pitchFamily="18" charset="0"/>
              </a:rPr>
              <a:t> limited for primary teaching </a:t>
            </a:r>
          </a:p>
          <a:p>
            <a:pPr fontAlgn="base"/>
            <a:r>
              <a:rPr lang="en-GB" dirty="0">
                <a:latin typeface="Garamond" panose="02020404030301010803" pitchFamily="18" charset="0"/>
              </a:rPr>
              <a:t>It is:</a:t>
            </a:r>
          </a:p>
          <a:p>
            <a:pPr lvl="1" fontAlgn="base"/>
            <a:r>
              <a:rPr lang="en-GB" dirty="0">
                <a:latin typeface="Garamond" panose="02020404030301010803" pitchFamily="18" charset="0"/>
              </a:rPr>
              <a:t>competitive</a:t>
            </a:r>
          </a:p>
          <a:p>
            <a:pPr lvl="1" fontAlgn="base"/>
            <a:r>
              <a:rPr lang="en-GB" dirty="0">
                <a:latin typeface="Garamond" panose="02020404030301010803" pitchFamily="18" charset="0"/>
              </a:rPr>
              <a:t>subject to school availability</a:t>
            </a:r>
          </a:p>
          <a:p>
            <a:pPr lvl="1" fontAlgn="base"/>
            <a:r>
              <a:rPr lang="en-GB" dirty="0">
                <a:latin typeface="Garamond" panose="02020404030301010803" pitchFamily="18" charset="0"/>
              </a:rPr>
              <a:t>suitable for a candidate already working in or who has an existing relationship with an STCAT school or who has significant relevant teaching experience e.g. HLTAs, Unqualified teachers </a:t>
            </a:r>
          </a:p>
          <a:p>
            <a:endParaRPr lang="en-GB" dirty="0">
              <a:latin typeface="Garamond" panose="02020404030301010803" pitchFamily="18" charset="0"/>
            </a:endParaRPr>
          </a:p>
        </p:txBody>
      </p:sp>
      <p:sp>
        <p:nvSpPr>
          <p:cNvPr id="8" name="Content Placeholder 7"/>
          <p:cNvSpPr>
            <a:spLocks noGrp="1"/>
          </p:cNvSpPr>
          <p:nvPr>
            <p:ph sz="half" idx="2"/>
          </p:nvPr>
        </p:nvSpPr>
        <p:spPr/>
        <p:txBody>
          <a:bodyPr>
            <a:normAutofit/>
          </a:bodyPr>
          <a:lstStyle/>
          <a:p>
            <a:pPr marL="0" indent="0" fontAlgn="base">
              <a:buNone/>
            </a:pPr>
            <a:r>
              <a:rPr lang="en-GB" b="1" dirty="0">
                <a:latin typeface="Garamond" panose="02020404030301010803" pitchFamily="18" charset="0"/>
              </a:rPr>
              <a:t>Expectations:</a:t>
            </a:r>
          </a:p>
          <a:p>
            <a:pPr fontAlgn="base"/>
            <a:r>
              <a:rPr lang="en-GB" dirty="0">
                <a:latin typeface="Garamond" panose="02020404030301010803" pitchFamily="18" charset="0"/>
              </a:rPr>
              <a:t>Full ownership of class(es) including report writing, parents’ evenings</a:t>
            </a:r>
          </a:p>
          <a:p>
            <a:pPr fontAlgn="base"/>
            <a:r>
              <a:rPr lang="en-GB" dirty="0">
                <a:latin typeface="Garamond" panose="02020404030301010803" pitchFamily="18" charset="0"/>
              </a:rPr>
              <a:t>Higher percentage timetable</a:t>
            </a:r>
          </a:p>
          <a:p>
            <a:pPr fontAlgn="base"/>
            <a:r>
              <a:rPr lang="en-GB" dirty="0">
                <a:latin typeface="Garamond" panose="02020404030301010803" pitchFamily="18" charset="0"/>
              </a:rPr>
              <a:t>Less feedback </a:t>
            </a:r>
            <a:br>
              <a:rPr lang="en-GB" dirty="0">
                <a:latin typeface="Garamond" panose="02020404030301010803" pitchFamily="18" charset="0"/>
              </a:rPr>
            </a:br>
            <a:br>
              <a:rPr lang="en-GB" dirty="0">
                <a:latin typeface="Garamond" panose="02020404030301010803" pitchFamily="18" charset="0"/>
              </a:rPr>
            </a:br>
            <a:endParaRPr lang="en-GB" dirty="0">
              <a:latin typeface="Garamond" panose="02020404030301010803" pitchFamily="18" charset="0"/>
            </a:endParaRPr>
          </a:p>
        </p:txBody>
      </p:sp>
      <p:pic>
        <p:nvPicPr>
          <p:cNvPr id="4" name="Picture 3">
            <a:extLst>
              <a:ext uri="{FF2B5EF4-FFF2-40B4-BE49-F238E27FC236}">
                <a16:creationId xmlns:a16="http://schemas.microsoft.com/office/drawing/2014/main" id="{B73A47C8-5459-8F13-98F6-1848F1CF164D}"/>
              </a:ext>
            </a:extLst>
          </p:cNvPr>
          <p:cNvPicPr>
            <a:picLocks noChangeAspect="1"/>
          </p:cNvPicPr>
          <p:nvPr/>
        </p:nvPicPr>
        <p:blipFill>
          <a:blip r:embed="rId2"/>
          <a:stretch>
            <a:fillRect/>
          </a:stretch>
        </p:blipFill>
        <p:spPr>
          <a:xfrm>
            <a:off x="0" y="5029200"/>
            <a:ext cx="9144000" cy="114300"/>
          </a:xfrm>
          <a:prstGeom prst="rect">
            <a:avLst/>
          </a:prstGeom>
        </p:spPr>
      </p:pic>
      <p:pic>
        <p:nvPicPr>
          <p:cNvPr id="5" name="Picture 4" descr="A logo on a red and black background&#10;&#10;Description automatically generated">
            <a:extLst>
              <a:ext uri="{FF2B5EF4-FFF2-40B4-BE49-F238E27FC236}">
                <a16:creationId xmlns:a16="http://schemas.microsoft.com/office/drawing/2014/main" id="{AE0DFF63-0BC8-E5DB-6DD4-4A278C1135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483" y="0"/>
            <a:ext cx="2906517" cy="1081547"/>
          </a:xfrm>
          <a:prstGeom prst="rect">
            <a:avLst/>
          </a:prstGeom>
        </p:spPr>
      </p:pic>
      <p:pic>
        <p:nvPicPr>
          <p:cNvPr id="6" name="Picture 5">
            <a:extLst>
              <a:ext uri="{FF2B5EF4-FFF2-40B4-BE49-F238E27FC236}">
                <a16:creationId xmlns:a16="http://schemas.microsoft.com/office/drawing/2014/main" id="{97A0E598-604C-7D77-1D0B-2296FBEE3282}"/>
              </a:ext>
            </a:extLst>
          </p:cNvPr>
          <p:cNvPicPr>
            <a:picLocks noChangeAspect="1"/>
          </p:cNvPicPr>
          <p:nvPr/>
        </p:nvPicPr>
        <p:blipFill rotWithShape="1">
          <a:blip r:embed="rId4"/>
          <a:srcRect r="44624"/>
          <a:stretch/>
        </p:blipFill>
        <p:spPr>
          <a:xfrm>
            <a:off x="6889706" y="3704952"/>
            <a:ext cx="2153022" cy="1263821"/>
          </a:xfrm>
          <a:prstGeom prst="rect">
            <a:avLst/>
          </a:prstGeom>
        </p:spPr>
      </p:pic>
    </p:spTree>
    <p:extLst>
      <p:ext uri="{BB962C8B-B14F-4D97-AF65-F5344CB8AC3E}">
        <p14:creationId xmlns:p14="http://schemas.microsoft.com/office/powerpoint/2010/main" val="199757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EC60-D084-ADF0-C244-87206783CB51}"/>
              </a:ext>
            </a:extLst>
          </p:cNvPr>
          <p:cNvSpPr>
            <a:spLocks noGrp="1"/>
          </p:cNvSpPr>
          <p:nvPr>
            <p:ph type="title"/>
          </p:nvPr>
        </p:nvSpPr>
        <p:spPr>
          <a:xfrm>
            <a:off x="233796" y="225353"/>
            <a:ext cx="7886700" cy="994172"/>
          </a:xfrm>
        </p:spPr>
        <p:txBody>
          <a:bodyPr>
            <a:normAutofit/>
          </a:bodyPr>
          <a:lstStyle/>
          <a:p>
            <a:r>
              <a:rPr lang="en-GB" b="1" dirty="0">
                <a:latin typeface="Garamond" panose="02020404030301010803" pitchFamily="18" charset="0"/>
              </a:rPr>
              <a:t>How do you decide placement schools? </a:t>
            </a:r>
          </a:p>
        </p:txBody>
      </p:sp>
      <p:sp>
        <p:nvSpPr>
          <p:cNvPr id="3" name="Content Placeholder 2">
            <a:extLst>
              <a:ext uri="{FF2B5EF4-FFF2-40B4-BE49-F238E27FC236}">
                <a16:creationId xmlns:a16="http://schemas.microsoft.com/office/drawing/2014/main" id="{606EAFF4-D4C6-63DE-69BE-FA873AE47DB3}"/>
              </a:ext>
            </a:extLst>
          </p:cNvPr>
          <p:cNvSpPr>
            <a:spLocks noGrp="1"/>
          </p:cNvSpPr>
          <p:nvPr>
            <p:ph idx="1"/>
          </p:nvPr>
        </p:nvSpPr>
        <p:spPr/>
        <p:txBody>
          <a:bodyPr>
            <a:normAutofit/>
          </a:bodyPr>
          <a:lstStyle/>
          <a:p>
            <a:r>
              <a:rPr lang="en-GB" sz="2400" dirty="0">
                <a:latin typeface="Garamond" panose="02020404030301010803" pitchFamily="18" charset="0"/>
              </a:rPr>
              <a:t>Discussed at interview </a:t>
            </a:r>
          </a:p>
          <a:p>
            <a:r>
              <a:rPr lang="en-GB" sz="2400" dirty="0">
                <a:latin typeface="Garamond" panose="02020404030301010803" pitchFamily="18" charset="0"/>
              </a:rPr>
              <a:t>Preferences considered</a:t>
            </a:r>
          </a:p>
          <a:p>
            <a:r>
              <a:rPr lang="en-GB" sz="2400" dirty="0">
                <a:latin typeface="Garamond" panose="02020404030301010803" pitchFamily="18" charset="0"/>
              </a:rPr>
              <a:t>Mentor/department/year/school quality, capacity, availability and suitability</a:t>
            </a:r>
          </a:p>
          <a:p>
            <a:r>
              <a:rPr lang="en-GB" sz="2400" dirty="0">
                <a:latin typeface="Garamond" panose="02020404030301010803" pitchFamily="18" charset="0"/>
              </a:rPr>
              <a:t>Commuting distance </a:t>
            </a:r>
          </a:p>
          <a:p>
            <a:r>
              <a:rPr lang="en-GB" sz="2400" dirty="0">
                <a:latin typeface="Garamond" panose="02020404030301010803" pitchFamily="18" charset="0"/>
              </a:rPr>
              <a:t>Personal circumstance</a:t>
            </a:r>
          </a:p>
          <a:p>
            <a:endParaRPr lang="en-GB" sz="2400" dirty="0">
              <a:latin typeface="Garamond" panose="02020404030301010803" pitchFamily="18" charset="0"/>
            </a:endParaRPr>
          </a:p>
        </p:txBody>
      </p:sp>
      <p:pic>
        <p:nvPicPr>
          <p:cNvPr id="4" name="Picture 3">
            <a:extLst>
              <a:ext uri="{FF2B5EF4-FFF2-40B4-BE49-F238E27FC236}">
                <a16:creationId xmlns:a16="http://schemas.microsoft.com/office/drawing/2014/main" id="{133DEDA7-DFF2-49A7-AB1A-AF09C5FFD3E5}"/>
              </a:ext>
            </a:extLst>
          </p:cNvPr>
          <p:cNvPicPr>
            <a:picLocks noChangeAspect="1"/>
          </p:cNvPicPr>
          <p:nvPr/>
        </p:nvPicPr>
        <p:blipFill>
          <a:blip r:embed="rId3"/>
          <a:stretch>
            <a:fillRect/>
          </a:stretch>
        </p:blipFill>
        <p:spPr>
          <a:xfrm>
            <a:off x="0" y="5029200"/>
            <a:ext cx="9144000" cy="114300"/>
          </a:xfrm>
          <a:prstGeom prst="rect">
            <a:avLst/>
          </a:prstGeom>
        </p:spPr>
      </p:pic>
      <p:pic>
        <p:nvPicPr>
          <p:cNvPr id="5" name="Picture 4">
            <a:extLst>
              <a:ext uri="{FF2B5EF4-FFF2-40B4-BE49-F238E27FC236}">
                <a16:creationId xmlns:a16="http://schemas.microsoft.com/office/drawing/2014/main" id="{3C51AF7A-23FC-1460-C138-B032BDBC7F63}"/>
              </a:ext>
            </a:extLst>
          </p:cNvPr>
          <p:cNvPicPr>
            <a:picLocks noChangeAspect="1"/>
          </p:cNvPicPr>
          <p:nvPr/>
        </p:nvPicPr>
        <p:blipFill rotWithShape="1">
          <a:blip r:embed="rId4"/>
          <a:srcRect r="44624"/>
          <a:stretch/>
        </p:blipFill>
        <p:spPr>
          <a:xfrm>
            <a:off x="6889706" y="3704952"/>
            <a:ext cx="2153022" cy="1263821"/>
          </a:xfrm>
          <a:prstGeom prst="rect">
            <a:avLst/>
          </a:prstGeom>
        </p:spPr>
      </p:pic>
      <p:pic>
        <p:nvPicPr>
          <p:cNvPr id="6" name="Picture 5" descr="A logo on a red and black background&#10;&#10;Description automatically generated">
            <a:extLst>
              <a:ext uri="{FF2B5EF4-FFF2-40B4-BE49-F238E27FC236}">
                <a16:creationId xmlns:a16="http://schemas.microsoft.com/office/drawing/2014/main" id="{B828818C-E1B9-069E-96B7-9C3150E5CF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7483" y="0"/>
            <a:ext cx="2906517" cy="1081547"/>
          </a:xfrm>
          <a:prstGeom prst="rect">
            <a:avLst/>
          </a:prstGeom>
        </p:spPr>
      </p:pic>
    </p:spTree>
    <p:extLst>
      <p:ext uri="{BB962C8B-B14F-4D97-AF65-F5344CB8AC3E}">
        <p14:creationId xmlns:p14="http://schemas.microsoft.com/office/powerpoint/2010/main" val="248052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ADD0-A27C-DF8F-A0AD-385C0E694D6F}"/>
              </a:ext>
            </a:extLst>
          </p:cNvPr>
          <p:cNvSpPr>
            <a:spLocks noGrp="1"/>
          </p:cNvSpPr>
          <p:nvPr>
            <p:ph type="title"/>
          </p:nvPr>
        </p:nvSpPr>
        <p:spPr/>
        <p:txBody>
          <a:bodyPr/>
          <a:lstStyle/>
          <a:p>
            <a:r>
              <a:rPr lang="en-US" b="1" dirty="0">
                <a:latin typeface="Garamond" panose="02020404030301010803" pitchFamily="18" charset="0"/>
              </a:rPr>
              <a:t>Assessment Only Route (AO)</a:t>
            </a:r>
          </a:p>
        </p:txBody>
      </p:sp>
      <p:sp>
        <p:nvSpPr>
          <p:cNvPr id="3" name="Content Placeholder 2">
            <a:extLst>
              <a:ext uri="{FF2B5EF4-FFF2-40B4-BE49-F238E27FC236}">
                <a16:creationId xmlns:a16="http://schemas.microsoft.com/office/drawing/2014/main" id="{0C1ACC7F-1B5B-FA59-DA04-EFA5E78C0AC9}"/>
              </a:ext>
            </a:extLst>
          </p:cNvPr>
          <p:cNvSpPr>
            <a:spLocks noGrp="1"/>
          </p:cNvSpPr>
          <p:nvPr>
            <p:ph idx="1"/>
          </p:nvPr>
        </p:nvSpPr>
        <p:spPr>
          <a:xfrm>
            <a:off x="628650" y="1369218"/>
            <a:ext cx="7886700" cy="3500437"/>
          </a:xfrm>
        </p:spPr>
        <p:txBody>
          <a:bodyPr>
            <a:normAutofit/>
          </a:bodyPr>
          <a:lstStyle/>
          <a:p>
            <a:pPr marL="0" indent="0">
              <a:buNone/>
            </a:pPr>
            <a:r>
              <a:rPr lang="en-US" dirty="0">
                <a:latin typeface="Garamond" panose="02020404030301010803" pitchFamily="18" charset="0"/>
              </a:rPr>
              <a:t>12 week </a:t>
            </a:r>
            <a:r>
              <a:rPr lang="en-US" dirty="0" err="1">
                <a:latin typeface="Garamond" panose="02020404030301010803" pitchFamily="18" charset="0"/>
              </a:rPr>
              <a:t>programme</a:t>
            </a:r>
            <a:r>
              <a:rPr lang="en-US" dirty="0">
                <a:latin typeface="Garamond" panose="02020404030301010803" pitchFamily="18" charset="0"/>
              </a:rPr>
              <a:t> leading to QTS</a:t>
            </a:r>
          </a:p>
          <a:p>
            <a:pPr marL="0" indent="0">
              <a:buNone/>
            </a:pPr>
            <a:r>
              <a:rPr lang="en-US" b="1" dirty="0">
                <a:latin typeface="Garamond" panose="02020404030301010803" pitchFamily="18" charset="0"/>
              </a:rPr>
              <a:t>Requirements</a:t>
            </a:r>
            <a:r>
              <a:rPr lang="en-US" dirty="0">
                <a:latin typeface="Garamond" panose="02020404030301010803" pitchFamily="18" charset="0"/>
              </a:rPr>
              <a:t>:</a:t>
            </a:r>
          </a:p>
          <a:p>
            <a:r>
              <a:rPr lang="en-US" dirty="0">
                <a:latin typeface="Garamond" panose="02020404030301010803" pitchFamily="18" charset="0"/>
              </a:rPr>
              <a:t>Hold a degree</a:t>
            </a:r>
          </a:p>
          <a:p>
            <a:r>
              <a:rPr lang="en-US" dirty="0">
                <a:latin typeface="Garamond" panose="02020404030301010803" pitchFamily="18" charset="0"/>
              </a:rPr>
              <a:t>GCSE </a:t>
            </a:r>
            <a:r>
              <a:rPr lang="en-US" dirty="0" err="1">
                <a:latin typeface="Garamond" panose="02020404030301010803" pitchFamily="18" charset="0"/>
              </a:rPr>
              <a:t>Maths</a:t>
            </a:r>
            <a:r>
              <a:rPr lang="en-US" dirty="0">
                <a:latin typeface="Garamond" panose="02020404030301010803" pitchFamily="18" charset="0"/>
              </a:rPr>
              <a:t>, Science and English at Grade C or 4 or higher</a:t>
            </a:r>
          </a:p>
          <a:p>
            <a:r>
              <a:rPr lang="en-US" dirty="0">
                <a:latin typeface="Garamond" panose="02020404030301010803" pitchFamily="18" charset="0"/>
              </a:rPr>
              <a:t>Extensive prior teaching experience (2 or more years)</a:t>
            </a:r>
          </a:p>
          <a:p>
            <a:r>
              <a:rPr lang="en-US" dirty="0">
                <a:latin typeface="Garamond" panose="02020404030301010803" pitchFamily="18" charset="0"/>
              </a:rPr>
              <a:t>Be meeting the Teachers’ Standards without further training</a:t>
            </a:r>
          </a:p>
          <a:p>
            <a:r>
              <a:rPr lang="en-US" dirty="0">
                <a:latin typeface="Garamond" panose="02020404030301010803" pitchFamily="18" charset="0"/>
              </a:rPr>
              <a:t>Have the support of your current school</a:t>
            </a:r>
          </a:p>
          <a:p>
            <a:r>
              <a:rPr lang="en-US" dirty="0">
                <a:latin typeface="Garamond" panose="02020404030301010803" pitchFamily="18" charset="0"/>
              </a:rPr>
              <a:t>Have access to 2 consecutive phases in primary</a:t>
            </a:r>
          </a:p>
          <a:p>
            <a:pPr marL="0" indent="0">
              <a:buNone/>
            </a:pPr>
            <a:r>
              <a:rPr lang="en-US" sz="1800" b="1" dirty="0">
                <a:latin typeface="Garamond" panose="02020404030301010803" pitchFamily="18" charset="0"/>
              </a:rPr>
              <a:t>*please refer to flyer</a:t>
            </a:r>
          </a:p>
          <a:p>
            <a:pPr marL="0" indent="0">
              <a:buNone/>
            </a:pPr>
            <a:endParaRPr lang="en-US" dirty="0">
              <a:latin typeface="Garamond" panose="02020404030301010803" pitchFamily="18" charset="0"/>
            </a:endParaRPr>
          </a:p>
          <a:p>
            <a:pPr marL="0" indent="0">
              <a:buNone/>
            </a:pPr>
            <a:endParaRPr lang="en-US" dirty="0">
              <a:latin typeface="Garamond" panose="02020404030301010803" pitchFamily="18" charset="0"/>
            </a:endParaRPr>
          </a:p>
          <a:p>
            <a:endParaRPr lang="en-US" dirty="0">
              <a:latin typeface="Garamond" panose="02020404030301010803" pitchFamily="18" charset="0"/>
            </a:endParaRPr>
          </a:p>
        </p:txBody>
      </p:sp>
      <p:pic>
        <p:nvPicPr>
          <p:cNvPr id="4" name="Picture 3">
            <a:extLst>
              <a:ext uri="{FF2B5EF4-FFF2-40B4-BE49-F238E27FC236}">
                <a16:creationId xmlns:a16="http://schemas.microsoft.com/office/drawing/2014/main" id="{DEF6777B-2498-B8D8-6A87-A57C75CF78F3}"/>
              </a:ext>
            </a:extLst>
          </p:cNvPr>
          <p:cNvPicPr>
            <a:picLocks noChangeAspect="1"/>
          </p:cNvPicPr>
          <p:nvPr/>
        </p:nvPicPr>
        <p:blipFill rotWithShape="1">
          <a:blip r:embed="rId2"/>
          <a:srcRect r="44624"/>
          <a:stretch/>
        </p:blipFill>
        <p:spPr>
          <a:xfrm>
            <a:off x="6889706" y="3704952"/>
            <a:ext cx="2153022" cy="1263821"/>
          </a:xfrm>
          <a:prstGeom prst="rect">
            <a:avLst/>
          </a:prstGeom>
        </p:spPr>
      </p:pic>
      <p:pic>
        <p:nvPicPr>
          <p:cNvPr id="5" name="Picture 4" descr="A logo on a red and black background&#10;&#10;Description automatically generated">
            <a:extLst>
              <a:ext uri="{FF2B5EF4-FFF2-40B4-BE49-F238E27FC236}">
                <a16:creationId xmlns:a16="http://schemas.microsoft.com/office/drawing/2014/main" id="{B3F70B32-5FCF-EFCD-B97D-9632E7DA2F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483" y="0"/>
            <a:ext cx="2906517" cy="1081547"/>
          </a:xfrm>
          <a:prstGeom prst="rect">
            <a:avLst/>
          </a:prstGeom>
        </p:spPr>
      </p:pic>
    </p:spTree>
    <p:extLst>
      <p:ext uri="{BB962C8B-B14F-4D97-AF65-F5344CB8AC3E}">
        <p14:creationId xmlns:p14="http://schemas.microsoft.com/office/powerpoint/2010/main" val="1153049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6b98d47-fb1c-4a0f-a2ff-19f2f983a8aa">
            <a:extLst>
              <a:ext uri="{FF2B5EF4-FFF2-40B4-BE49-F238E27FC236}">
                <a16:creationId xmlns:a16="http://schemas.microsoft.com/office/drawing/2014/main" id="{673916D3-8070-CF37-27E3-E8A2DE42C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014" y="103719"/>
            <a:ext cx="814120" cy="8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7514AB44-E291-E0D8-AA4C-F306254C1CE5}"/>
              </a:ext>
            </a:extLst>
          </p:cNvPr>
          <p:cNvSpPr>
            <a:spLocks noGrp="1"/>
          </p:cNvSpPr>
          <p:nvPr>
            <p:ph type="title"/>
          </p:nvPr>
        </p:nvSpPr>
        <p:spPr>
          <a:xfrm>
            <a:off x="731458" y="162212"/>
            <a:ext cx="4135303" cy="874458"/>
          </a:xfrm>
        </p:spPr>
        <p:txBody>
          <a:bodyPr/>
          <a:lstStyle/>
          <a:p>
            <a:r>
              <a:rPr lang="en-US" altLang="en-US" b="1" dirty="0">
                <a:latin typeface="Garamond" panose="02020404030301010803" pitchFamily="18" charset="0"/>
                <a:ea typeface="ＭＳ Ｐゴシック" pitchFamily="34" charset="-128"/>
              </a:rPr>
              <a:t>Any questions?</a:t>
            </a:r>
          </a:p>
        </p:txBody>
      </p:sp>
      <p:sp>
        <p:nvSpPr>
          <p:cNvPr id="8" name="Text Box 3">
            <a:extLst>
              <a:ext uri="{FF2B5EF4-FFF2-40B4-BE49-F238E27FC236}">
                <a16:creationId xmlns:a16="http://schemas.microsoft.com/office/drawing/2014/main" id="{9C72A77A-0F92-B480-2615-2C87CAF292C9}"/>
              </a:ext>
            </a:extLst>
          </p:cNvPr>
          <p:cNvSpPr txBox="1">
            <a:spLocks noChangeArrowheads="1"/>
          </p:cNvSpPr>
          <p:nvPr/>
        </p:nvSpPr>
        <p:spPr bwMode="auto">
          <a:xfrm>
            <a:off x="731458" y="1084558"/>
            <a:ext cx="4421952" cy="264293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2100" b="1" dirty="0">
                <a:latin typeface="Garamond" panose="02020404030301010803" pitchFamily="18" charset="0"/>
              </a:rPr>
              <a:t>Find out more:</a:t>
            </a:r>
          </a:p>
          <a:p>
            <a:pPr defTabSz="685800" eaLnBrk="0" fontAlgn="base" hangingPunct="0">
              <a:spcBef>
                <a:spcPct val="0"/>
              </a:spcBef>
              <a:spcAft>
                <a:spcPct val="0"/>
              </a:spcAft>
            </a:pPr>
            <a:r>
              <a:rPr lang="en-GB" altLang="en-US" sz="2100" dirty="0">
                <a:latin typeface="Garamond" panose="02020404030301010803" pitchFamily="18" charset="0"/>
                <a:hlinkClick r:id="rId3">
                  <a:extLst>
                    <a:ext uri="{A12FA001-AC4F-418D-AE19-62706E023703}">
                      <ahyp:hlinkClr xmlns:ahyp="http://schemas.microsoft.com/office/drawing/2018/hyperlinkcolor" val="tx"/>
                    </a:ext>
                  </a:extLst>
                </a:hlinkClick>
              </a:rPr>
              <a:t>www.stcat.co.uk</a:t>
            </a:r>
            <a:endParaRPr lang="en-GB" altLang="en-US" sz="2100" dirty="0">
              <a:latin typeface="Garamond" panose="02020404030301010803" pitchFamily="18" charset="0"/>
            </a:endParaRPr>
          </a:p>
          <a:p>
            <a:pPr lvl="0" eaLnBrk="0" fontAlgn="base" hangingPunct="0">
              <a:spcBef>
                <a:spcPct val="0"/>
              </a:spcBef>
              <a:spcAft>
                <a:spcPct val="0"/>
              </a:spcAft>
            </a:pPr>
            <a:r>
              <a:rPr lang="en-GB" sz="2100" dirty="0">
                <a:latin typeface="Garamond" panose="02020404030301010803" pitchFamily="18" charset="0"/>
              </a:rPr>
              <a:t>Office: 01582 361600</a:t>
            </a:r>
            <a:br>
              <a:rPr lang="en-GB" sz="2400" dirty="0">
                <a:latin typeface="Garamond" panose="02020404030301010803" pitchFamily="18" charset="0"/>
              </a:rPr>
            </a:br>
            <a:r>
              <a:rPr lang="en-GB" altLang="en-US" sz="2100" dirty="0">
                <a:latin typeface="Garamond" panose="02020404030301010803" pitchFamily="18" charset="0"/>
              </a:rPr>
              <a:t>Mobile: 07977 140649</a:t>
            </a:r>
          </a:p>
          <a:p>
            <a:pPr defTabSz="685800" eaLnBrk="0" fontAlgn="base" hangingPunct="0">
              <a:spcBef>
                <a:spcPct val="0"/>
              </a:spcBef>
              <a:spcAft>
                <a:spcPct val="0"/>
              </a:spcAft>
            </a:pPr>
            <a:r>
              <a:rPr lang="en-GB" altLang="en-US" sz="2100" dirty="0">
                <a:latin typeface="Garamond" panose="02020404030301010803" pitchFamily="18" charset="0"/>
                <a:hlinkClick r:id="rId4">
                  <a:extLst>
                    <a:ext uri="{A12FA001-AC4F-418D-AE19-62706E023703}">
                      <ahyp:hlinkClr xmlns:ahyp="http://schemas.microsoft.com/office/drawing/2018/hyperlinkcolor" val="tx"/>
                    </a:ext>
                  </a:extLst>
                </a:hlinkClick>
              </a:rPr>
              <a:t>anicol@stcat.co.uk</a:t>
            </a:r>
            <a:endParaRPr lang="en-GB" altLang="en-US" sz="2100" dirty="0">
              <a:latin typeface="Garamond" panose="02020404030301010803" pitchFamily="18" charset="0"/>
            </a:endParaRPr>
          </a:p>
          <a:p>
            <a:pPr defTabSz="685800" eaLnBrk="0" fontAlgn="base" hangingPunct="0">
              <a:spcBef>
                <a:spcPct val="0"/>
              </a:spcBef>
              <a:spcAft>
                <a:spcPct val="0"/>
              </a:spcAft>
            </a:pPr>
            <a:r>
              <a:rPr lang="en-GB" altLang="en-US" sz="2100">
                <a:latin typeface="Garamond" panose="02020404030301010803" pitchFamily="18" charset="0"/>
                <a:hlinkClick r:id="rId5">
                  <a:extLst>
                    <a:ext uri="{A12FA001-AC4F-418D-AE19-62706E023703}">
                      <ahyp:hlinkClr xmlns:ahyp="http://schemas.microsoft.com/office/drawing/2018/hyperlinkcolor" val="tx"/>
                    </a:ext>
                  </a:extLst>
                </a:hlinkClick>
              </a:rPr>
              <a:t>ccooper@</a:t>
            </a:r>
            <a:r>
              <a:rPr lang="en-GB" altLang="en-US" sz="2100" dirty="0">
                <a:latin typeface="Garamond" panose="02020404030301010803" pitchFamily="18" charset="0"/>
                <a:hlinkClick r:id="rId5">
                  <a:extLst>
                    <a:ext uri="{A12FA001-AC4F-418D-AE19-62706E023703}">
                      <ahyp:hlinkClr xmlns:ahyp="http://schemas.microsoft.com/office/drawing/2018/hyperlinkcolor" val="tx"/>
                    </a:ext>
                  </a:extLst>
                </a:hlinkClick>
              </a:rPr>
              <a:t>stcat.co.uk</a:t>
            </a:r>
            <a:endParaRPr lang="en-GB" altLang="en-US" sz="2100" dirty="0">
              <a:latin typeface="Garamond" panose="02020404030301010803" pitchFamily="18" charset="0"/>
            </a:endParaRPr>
          </a:p>
          <a:p>
            <a:pPr defTabSz="685800" eaLnBrk="0" fontAlgn="base" hangingPunct="0">
              <a:spcBef>
                <a:spcPct val="0"/>
              </a:spcBef>
              <a:spcAft>
                <a:spcPct val="0"/>
              </a:spcAft>
            </a:pPr>
            <a:r>
              <a:rPr lang="en-GB" altLang="en-US" sz="2100" dirty="0">
                <a:latin typeface="Garamond" panose="02020404030301010803" pitchFamily="18" charset="0"/>
                <a:hlinkClick r:id="rId6">
                  <a:extLst>
                    <a:ext uri="{A12FA001-AC4F-418D-AE19-62706E023703}">
                      <ahyp:hlinkClr xmlns:ahyp="http://schemas.microsoft.com/office/drawing/2018/hyperlinkcolor" val="tx"/>
                    </a:ext>
                  </a:extLst>
                </a:hlinkClick>
              </a:rPr>
              <a:t>j.crome@xaviercet.org.uk</a:t>
            </a:r>
            <a:endParaRPr lang="en-GB" altLang="en-US" sz="2100" dirty="0">
              <a:latin typeface="Garamond" panose="02020404030301010803" pitchFamily="18" charset="0"/>
            </a:endParaRPr>
          </a:p>
          <a:p>
            <a:pPr defTabSz="685800" eaLnBrk="0" fontAlgn="base" hangingPunct="0">
              <a:spcBef>
                <a:spcPct val="0"/>
              </a:spcBef>
              <a:spcAft>
                <a:spcPct val="0"/>
              </a:spcAft>
            </a:pPr>
            <a:endParaRPr lang="en-GB" altLang="en-US" sz="2100" dirty="0">
              <a:latin typeface="Garamond" panose="02020404030301010803" pitchFamily="18" charset="0"/>
            </a:endParaRPr>
          </a:p>
          <a:p>
            <a:pPr defTabSz="685800" eaLnBrk="0" fontAlgn="base" hangingPunct="0">
              <a:spcBef>
                <a:spcPct val="0"/>
              </a:spcBef>
              <a:spcAft>
                <a:spcPct val="0"/>
              </a:spcAft>
            </a:pPr>
            <a:endParaRPr lang="en-GB" altLang="en-US" sz="2100" b="1" dirty="0">
              <a:solidFill>
                <a:srgbClr val="003399"/>
              </a:solidFill>
              <a:latin typeface="Garamond" panose="02020404030301010803" pitchFamily="18" charset="0"/>
            </a:endParaRPr>
          </a:p>
        </p:txBody>
      </p:sp>
      <p:sp>
        <p:nvSpPr>
          <p:cNvPr id="10" name="Text Box 5">
            <a:extLst>
              <a:ext uri="{FF2B5EF4-FFF2-40B4-BE49-F238E27FC236}">
                <a16:creationId xmlns:a16="http://schemas.microsoft.com/office/drawing/2014/main" id="{6B857203-3DAE-5E70-B6B0-C1C0F0F18D55}"/>
              </a:ext>
            </a:extLst>
          </p:cNvPr>
          <p:cNvSpPr txBox="1">
            <a:spLocks noChangeArrowheads="1"/>
          </p:cNvSpPr>
          <p:nvPr/>
        </p:nvSpPr>
        <p:spPr bwMode="auto">
          <a:xfrm>
            <a:off x="1478682" y="4200757"/>
            <a:ext cx="1572180" cy="4443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050" b="1" dirty="0">
                <a:solidFill>
                  <a:srgbClr val="002060"/>
                </a:solidFill>
              </a:rPr>
              <a:t>@teachsoutheast</a:t>
            </a:r>
            <a:endParaRPr lang="en-US" altLang="en-US" sz="1050" dirty="0">
              <a:solidFill>
                <a:srgbClr val="002060"/>
              </a:solidFill>
            </a:endParaRPr>
          </a:p>
        </p:txBody>
      </p:sp>
      <p:pic>
        <p:nvPicPr>
          <p:cNvPr id="11" name="Picture 6" descr="Facebook">
            <a:extLst>
              <a:ext uri="{FF2B5EF4-FFF2-40B4-BE49-F238E27FC236}">
                <a16:creationId xmlns:a16="http://schemas.microsoft.com/office/drawing/2014/main" id="{05307796-D22D-11F5-B1F7-52CEC301981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43077" y="4157783"/>
            <a:ext cx="378655" cy="378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2" name="Text Box 7">
            <a:extLst>
              <a:ext uri="{FF2B5EF4-FFF2-40B4-BE49-F238E27FC236}">
                <a16:creationId xmlns:a16="http://schemas.microsoft.com/office/drawing/2014/main" id="{F6047EDD-F11D-0959-A139-04453F987B90}"/>
              </a:ext>
            </a:extLst>
          </p:cNvPr>
          <p:cNvSpPr txBox="1">
            <a:spLocks noChangeArrowheads="1"/>
          </p:cNvSpPr>
          <p:nvPr/>
        </p:nvSpPr>
        <p:spPr bwMode="auto">
          <a:xfrm>
            <a:off x="3460976" y="4218335"/>
            <a:ext cx="1638295" cy="32392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050" b="1" dirty="0">
                <a:solidFill>
                  <a:srgbClr val="002060"/>
                </a:solidFill>
              </a:rPr>
              <a:t>Teach SouthEast</a:t>
            </a:r>
            <a:endParaRPr lang="en-US" altLang="en-US" sz="1050" dirty="0">
              <a:solidFill>
                <a:srgbClr val="002060"/>
              </a:solidFill>
            </a:endParaRPr>
          </a:p>
        </p:txBody>
      </p:sp>
      <p:pic>
        <p:nvPicPr>
          <p:cNvPr id="1026" name="Picture 2" descr="Instagram - Wikipedia">
            <a:extLst>
              <a:ext uri="{FF2B5EF4-FFF2-40B4-BE49-F238E27FC236}">
                <a16:creationId xmlns:a16="http://schemas.microsoft.com/office/drawing/2014/main" id="{54A1C737-CC49-44CE-9B81-12A9CDDB69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26938" y="4157783"/>
            <a:ext cx="378713" cy="37871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
            <a:extLst>
              <a:ext uri="{FF2B5EF4-FFF2-40B4-BE49-F238E27FC236}">
                <a16:creationId xmlns:a16="http://schemas.microsoft.com/office/drawing/2014/main" id="{20C22803-DDA5-4256-B4C1-BB637415AF64}"/>
              </a:ext>
            </a:extLst>
          </p:cNvPr>
          <p:cNvSpPr txBox="1">
            <a:spLocks noChangeArrowheads="1"/>
          </p:cNvSpPr>
          <p:nvPr/>
        </p:nvSpPr>
        <p:spPr bwMode="auto">
          <a:xfrm>
            <a:off x="5153410" y="4217064"/>
            <a:ext cx="1572180" cy="4443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050" b="1" dirty="0">
                <a:solidFill>
                  <a:srgbClr val="002060"/>
                </a:solidFill>
              </a:rPr>
              <a:t>@teachsoutheast</a:t>
            </a:r>
            <a:endParaRPr lang="en-US" altLang="en-US" sz="1050" dirty="0">
              <a:solidFill>
                <a:srgbClr val="002060"/>
              </a:solidFill>
            </a:endParaRPr>
          </a:p>
        </p:txBody>
      </p:sp>
      <p:pic>
        <p:nvPicPr>
          <p:cNvPr id="2" name="Picture 2" descr="X (@X) / X">
            <a:extLst>
              <a:ext uri="{FF2B5EF4-FFF2-40B4-BE49-F238E27FC236}">
                <a16:creationId xmlns:a16="http://schemas.microsoft.com/office/drawing/2014/main" id="{97389A06-0EF3-E3D2-29BF-1B6CD0AADCD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93589" y="4122955"/>
            <a:ext cx="378713" cy="378713"/>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1000logos.net/wp-content/uploads/2019/06/Tiktok_Lo..."/>
          <p:cNvSpPr>
            <a:spLocks noChangeAspect="1" noChangeArrowheads="1"/>
          </p:cNvSpPr>
          <p:nvPr/>
        </p:nvSpPr>
        <p:spPr bwMode="auto">
          <a:xfrm>
            <a:off x="116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4" name="AutoShape 4" descr="Latest News | TikTok Newsroom"/>
          <p:cNvSpPr>
            <a:spLocks noChangeAspect="1" noChangeArrowheads="1"/>
          </p:cNvSpPr>
          <p:nvPr/>
        </p:nvSpPr>
        <p:spPr bwMode="auto">
          <a:xfrm>
            <a:off x="230981" y="595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5" name="Picture 4"/>
          <p:cNvPicPr>
            <a:picLocks noChangeAspect="1"/>
          </p:cNvPicPr>
          <p:nvPr/>
        </p:nvPicPr>
        <p:blipFill>
          <a:blip r:embed="rId10"/>
          <a:stretch>
            <a:fillRect/>
          </a:stretch>
        </p:blipFill>
        <p:spPr>
          <a:xfrm>
            <a:off x="6451657" y="4122954"/>
            <a:ext cx="400109" cy="386441"/>
          </a:xfrm>
          <a:prstGeom prst="rect">
            <a:avLst/>
          </a:prstGeom>
        </p:spPr>
      </p:pic>
      <p:sp>
        <p:nvSpPr>
          <p:cNvPr id="15" name="Text Box 5">
            <a:extLst>
              <a:ext uri="{FF2B5EF4-FFF2-40B4-BE49-F238E27FC236}">
                <a16:creationId xmlns:a16="http://schemas.microsoft.com/office/drawing/2014/main" id="{20C22803-DDA5-4256-B4C1-BB637415AF64}"/>
              </a:ext>
            </a:extLst>
          </p:cNvPr>
          <p:cNvSpPr txBox="1">
            <a:spLocks noChangeArrowheads="1"/>
          </p:cNvSpPr>
          <p:nvPr/>
        </p:nvSpPr>
        <p:spPr bwMode="auto">
          <a:xfrm>
            <a:off x="6969741" y="4200757"/>
            <a:ext cx="1572180" cy="44437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defTabSz="685800" eaLnBrk="0" fontAlgn="base" hangingPunct="0">
              <a:spcBef>
                <a:spcPct val="0"/>
              </a:spcBef>
              <a:spcAft>
                <a:spcPct val="0"/>
              </a:spcAft>
            </a:pPr>
            <a:r>
              <a:rPr lang="en-GB" altLang="en-US" sz="1050" b="1" dirty="0">
                <a:solidFill>
                  <a:srgbClr val="002060"/>
                </a:solidFill>
              </a:rPr>
              <a:t>@teachsoutheast</a:t>
            </a:r>
            <a:endParaRPr lang="en-US" altLang="en-US" sz="1050" dirty="0">
              <a:solidFill>
                <a:srgbClr val="002060"/>
              </a:solidFill>
            </a:endParaRPr>
          </a:p>
        </p:txBody>
      </p:sp>
      <p:pic>
        <p:nvPicPr>
          <p:cNvPr id="9" name="Picture 8">
            <a:extLst>
              <a:ext uri="{FF2B5EF4-FFF2-40B4-BE49-F238E27FC236}">
                <a16:creationId xmlns:a16="http://schemas.microsoft.com/office/drawing/2014/main" id="{9EB3A6CB-C1EC-A7AB-A822-80F2746DC895}"/>
              </a:ext>
            </a:extLst>
          </p:cNvPr>
          <p:cNvPicPr>
            <a:picLocks noChangeAspect="1"/>
          </p:cNvPicPr>
          <p:nvPr/>
        </p:nvPicPr>
        <p:blipFill>
          <a:blip r:embed="rId11"/>
          <a:stretch>
            <a:fillRect/>
          </a:stretch>
        </p:blipFill>
        <p:spPr>
          <a:xfrm>
            <a:off x="0" y="5029200"/>
            <a:ext cx="9144000" cy="114300"/>
          </a:xfrm>
          <a:prstGeom prst="rect">
            <a:avLst/>
          </a:prstGeom>
        </p:spPr>
      </p:pic>
      <p:pic>
        <p:nvPicPr>
          <p:cNvPr id="14" name="Picture 13">
            <a:extLst>
              <a:ext uri="{FF2B5EF4-FFF2-40B4-BE49-F238E27FC236}">
                <a16:creationId xmlns:a16="http://schemas.microsoft.com/office/drawing/2014/main" id="{A23E052B-8ED7-6F4A-8FEC-BBFCED1295C4}"/>
              </a:ext>
            </a:extLst>
          </p:cNvPr>
          <p:cNvPicPr>
            <a:picLocks noChangeAspect="1"/>
          </p:cNvPicPr>
          <p:nvPr/>
        </p:nvPicPr>
        <p:blipFill rotWithShape="1">
          <a:blip r:embed="rId12"/>
          <a:srcRect r="44624"/>
          <a:stretch/>
        </p:blipFill>
        <p:spPr>
          <a:xfrm>
            <a:off x="5954524" y="103719"/>
            <a:ext cx="2153022" cy="1263821"/>
          </a:xfrm>
          <a:prstGeom prst="rect">
            <a:avLst/>
          </a:prstGeom>
        </p:spPr>
      </p:pic>
      <p:pic>
        <p:nvPicPr>
          <p:cNvPr id="16" name="Picture 15" descr="A logo on a red and black background&#10;&#10;Description automatically generated">
            <a:extLst>
              <a:ext uri="{FF2B5EF4-FFF2-40B4-BE49-F238E27FC236}">
                <a16:creationId xmlns:a16="http://schemas.microsoft.com/office/drawing/2014/main" id="{F97A29C2-11D4-D6B9-A49F-B3B52A7EDE0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769364" y="2250696"/>
            <a:ext cx="3374636" cy="1255739"/>
          </a:xfrm>
          <a:prstGeom prst="rect">
            <a:avLst/>
          </a:prstGeom>
        </p:spPr>
      </p:pic>
    </p:spTree>
    <p:extLst>
      <p:ext uri="{BB962C8B-B14F-4D97-AF65-F5344CB8AC3E}">
        <p14:creationId xmlns:p14="http://schemas.microsoft.com/office/powerpoint/2010/main" val="3639565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2F4D-1864-411F-9B91-828A41B1EBF9}"/>
              </a:ext>
            </a:extLst>
          </p:cNvPr>
          <p:cNvSpPr>
            <a:spLocks noGrp="1"/>
          </p:cNvSpPr>
          <p:nvPr>
            <p:ph type="title"/>
          </p:nvPr>
        </p:nvSpPr>
        <p:spPr>
          <a:xfrm>
            <a:off x="628650" y="273844"/>
            <a:ext cx="2315441" cy="994172"/>
          </a:xfrm>
        </p:spPr>
        <p:txBody>
          <a:bodyPr/>
          <a:lstStyle/>
          <a:p>
            <a:r>
              <a:rPr lang="en-GB" b="1" dirty="0">
                <a:latin typeface="Garamond" panose="02020404030301010803" pitchFamily="18" charset="0"/>
              </a:rPr>
              <a:t>Welcome</a:t>
            </a:r>
          </a:p>
        </p:txBody>
      </p:sp>
      <p:sp>
        <p:nvSpPr>
          <p:cNvPr id="3" name="Content Placeholder 2">
            <a:extLst>
              <a:ext uri="{FF2B5EF4-FFF2-40B4-BE49-F238E27FC236}">
                <a16:creationId xmlns:a16="http://schemas.microsoft.com/office/drawing/2014/main" id="{F0372768-7D06-43E7-80FD-37E1C8BD9F08}"/>
              </a:ext>
            </a:extLst>
          </p:cNvPr>
          <p:cNvSpPr>
            <a:spLocks noGrp="1"/>
          </p:cNvSpPr>
          <p:nvPr>
            <p:ph idx="1"/>
          </p:nvPr>
        </p:nvSpPr>
        <p:spPr>
          <a:xfrm>
            <a:off x="628649" y="1369219"/>
            <a:ext cx="6037011" cy="3263504"/>
          </a:xfrm>
        </p:spPr>
        <p:txBody>
          <a:bodyPr>
            <a:normAutofit/>
          </a:bodyPr>
          <a:lstStyle/>
          <a:p>
            <a:pPr marL="0" indent="0">
              <a:buNone/>
            </a:pPr>
            <a:endParaRPr lang="en-GB" sz="2400" dirty="0">
              <a:latin typeface="Garamond" panose="02020404030301010803" pitchFamily="18" charset="0"/>
            </a:endParaRPr>
          </a:p>
          <a:p>
            <a:r>
              <a:rPr lang="en-GB" sz="2400" dirty="0">
                <a:latin typeface="Garamond" panose="02020404030301010803" pitchFamily="18" charset="0"/>
              </a:rPr>
              <a:t>9.30 - 9.45 Arrival and coffee</a:t>
            </a:r>
          </a:p>
          <a:p>
            <a:r>
              <a:rPr lang="en-GB" sz="2400" dirty="0">
                <a:latin typeface="Garamond" panose="02020404030301010803" pitchFamily="18" charset="0"/>
              </a:rPr>
              <a:t>9.45 - 10.30 Routes to QTS presentation</a:t>
            </a:r>
          </a:p>
          <a:p>
            <a:r>
              <a:rPr lang="en-GB" sz="2400" dirty="0">
                <a:latin typeface="Garamond" panose="02020404030301010803" pitchFamily="18" charset="0"/>
              </a:rPr>
              <a:t>10.30 - 10.45 Q&amp;A</a:t>
            </a:r>
          </a:p>
          <a:p>
            <a:r>
              <a:rPr lang="en-GB" sz="2400" dirty="0">
                <a:latin typeface="Garamond" panose="02020404030301010803" pitchFamily="18" charset="0"/>
              </a:rPr>
              <a:t>Individuals are welcome to stay to ask their own questions</a:t>
            </a:r>
          </a:p>
        </p:txBody>
      </p:sp>
      <p:pic>
        <p:nvPicPr>
          <p:cNvPr id="4" name="Picture 3">
            <a:extLst>
              <a:ext uri="{FF2B5EF4-FFF2-40B4-BE49-F238E27FC236}">
                <a16:creationId xmlns:a16="http://schemas.microsoft.com/office/drawing/2014/main" id="{6235BF42-CB67-0572-8FC4-468D0B9DC467}"/>
              </a:ext>
            </a:extLst>
          </p:cNvPr>
          <p:cNvPicPr>
            <a:picLocks noChangeAspect="1"/>
          </p:cNvPicPr>
          <p:nvPr/>
        </p:nvPicPr>
        <p:blipFill>
          <a:blip r:embed="rId2"/>
          <a:stretch>
            <a:fillRect/>
          </a:stretch>
        </p:blipFill>
        <p:spPr>
          <a:xfrm>
            <a:off x="0" y="5029200"/>
            <a:ext cx="9144000" cy="114300"/>
          </a:xfrm>
          <a:prstGeom prst="rect">
            <a:avLst/>
          </a:prstGeom>
        </p:spPr>
      </p:pic>
      <p:pic>
        <p:nvPicPr>
          <p:cNvPr id="6" name="Picture 5" descr="A logo on a red and black background&#10;&#10;Description automatically generated">
            <a:extLst>
              <a:ext uri="{FF2B5EF4-FFF2-40B4-BE49-F238E27FC236}">
                <a16:creationId xmlns:a16="http://schemas.microsoft.com/office/drawing/2014/main" id="{56DA038D-A6DB-360A-8C30-D3E438BE22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364" y="0"/>
            <a:ext cx="3374636" cy="1255739"/>
          </a:xfrm>
          <a:prstGeom prst="rect">
            <a:avLst/>
          </a:prstGeom>
        </p:spPr>
      </p:pic>
      <p:pic>
        <p:nvPicPr>
          <p:cNvPr id="8" name="Picture 7">
            <a:extLst>
              <a:ext uri="{FF2B5EF4-FFF2-40B4-BE49-F238E27FC236}">
                <a16:creationId xmlns:a16="http://schemas.microsoft.com/office/drawing/2014/main" id="{FB1416A0-8849-6924-E034-225FAF174F3C}"/>
              </a:ext>
            </a:extLst>
          </p:cNvPr>
          <p:cNvPicPr>
            <a:picLocks noChangeAspect="1"/>
          </p:cNvPicPr>
          <p:nvPr/>
        </p:nvPicPr>
        <p:blipFill rotWithShape="1">
          <a:blip r:embed="rId4"/>
          <a:srcRect r="44624"/>
          <a:stretch/>
        </p:blipFill>
        <p:spPr>
          <a:xfrm>
            <a:off x="6710694" y="3619763"/>
            <a:ext cx="2063376" cy="1211199"/>
          </a:xfrm>
          <a:prstGeom prst="rect">
            <a:avLst/>
          </a:prstGeom>
        </p:spPr>
      </p:pic>
    </p:spTree>
    <p:extLst>
      <p:ext uri="{BB962C8B-B14F-4D97-AF65-F5344CB8AC3E}">
        <p14:creationId xmlns:p14="http://schemas.microsoft.com/office/powerpoint/2010/main" val="3530798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C9731-6047-A76E-2F16-34E60C0D13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305ABB-8F59-45BD-4BBF-D0FB5DA90949}"/>
              </a:ext>
            </a:extLst>
          </p:cNvPr>
          <p:cNvSpPr>
            <a:spLocks noGrp="1"/>
          </p:cNvSpPr>
          <p:nvPr>
            <p:ph idx="1"/>
          </p:nvPr>
        </p:nvSpPr>
        <p:spPr>
          <a:xfrm>
            <a:off x="527050" y="1428728"/>
            <a:ext cx="5695950" cy="3263504"/>
          </a:xfrm>
        </p:spPr>
        <p:txBody>
          <a:bodyPr>
            <a:normAutofit lnSpcReduction="10000"/>
          </a:bodyPr>
          <a:lstStyle/>
          <a:p>
            <a:pPr marL="0" indent="0">
              <a:buNone/>
            </a:pPr>
            <a:r>
              <a:rPr lang="en-US" dirty="0">
                <a:latin typeface="Garamond" panose="02020404030301010803" pitchFamily="18" charset="0"/>
              </a:rPr>
              <a:t>Dear Lord</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We pray that the courage of St Thomas may inspire us to achieve together more than we can dream or imagine.  We ask for your guidance, wisdom and support as we seek to nourish the bonds of community between our family of schools and those who seek to join them.</a:t>
            </a:r>
          </a:p>
          <a:p>
            <a:pPr marL="0" indent="0">
              <a:buNone/>
            </a:pPr>
            <a:endParaRPr lang="en-US" dirty="0">
              <a:latin typeface="Garamond" panose="02020404030301010803" pitchFamily="18" charset="0"/>
            </a:endParaRPr>
          </a:p>
          <a:p>
            <a:pPr marL="0" indent="0">
              <a:buNone/>
            </a:pPr>
            <a:r>
              <a:rPr lang="en-US" dirty="0">
                <a:latin typeface="Garamond" panose="02020404030301010803" pitchFamily="18" charset="0"/>
              </a:rPr>
              <a:t>St Thomas - PRAY FOR US!</a:t>
            </a:r>
          </a:p>
        </p:txBody>
      </p:sp>
      <p:pic>
        <p:nvPicPr>
          <p:cNvPr id="4" name="Picture 3">
            <a:extLst>
              <a:ext uri="{FF2B5EF4-FFF2-40B4-BE49-F238E27FC236}">
                <a16:creationId xmlns:a16="http://schemas.microsoft.com/office/drawing/2014/main" id="{91DD5FF2-6303-E0D8-F05E-9F28A58EA9B6}"/>
              </a:ext>
            </a:extLst>
          </p:cNvPr>
          <p:cNvPicPr>
            <a:picLocks noChangeAspect="1"/>
          </p:cNvPicPr>
          <p:nvPr/>
        </p:nvPicPr>
        <p:blipFill>
          <a:blip r:embed="rId2"/>
          <a:srcRect/>
          <a:stretch/>
        </p:blipFill>
        <p:spPr>
          <a:xfrm>
            <a:off x="23533" y="2211861"/>
            <a:ext cx="9144000" cy="2984506"/>
          </a:xfrm>
          <a:prstGeom prst="rect">
            <a:avLst/>
          </a:prstGeom>
        </p:spPr>
      </p:pic>
      <p:sp>
        <p:nvSpPr>
          <p:cNvPr id="5" name="TextBox 4">
            <a:extLst>
              <a:ext uri="{FF2B5EF4-FFF2-40B4-BE49-F238E27FC236}">
                <a16:creationId xmlns:a16="http://schemas.microsoft.com/office/drawing/2014/main" id="{11616975-DDBC-B586-8EE3-DC0B880BEF94}"/>
              </a:ext>
            </a:extLst>
          </p:cNvPr>
          <p:cNvSpPr txBox="1"/>
          <p:nvPr/>
        </p:nvSpPr>
        <p:spPr>
          <a:xfrm>
            <a:off x="527050" y="451268"/>
            <a:ext cx="3365500" cy="523220"/>
          </a:xfrm>
          <a:prstGeom prst="rect">
            <a:avLst/>
          </a:prstGeom>
          <a:noFill/>
        </p:spPr>
        <p:txBody>
          <a:bodyPr wrap="square" rtlCol="0">
            <a:spAutoFit/>
          </a:bodyPr>
          <a:lstStyle/>
          <a:p>
            <a:r>
              <a:rPr lang="en-US" sz="2800" b="1" dirty="0">
                <a:solidFill>
                  <a:srgbClr val="4E4F56"/>
                </a:solidFill>
                <a:latin typeface="Garamond" panose="02020404030301010803" pitchFamily="18" charset="0"/>
              </a:rPr>
              <a:t>Let us pray</a:t>
            </a:r>
          </a:p>
        </p:txBody>
      </p:sp>
      <p:cxnSp>
        <p:nvCxnSpPr>
          <p:cNvPr id="6" name="Straight Connector 5">
            <a:extLst>
              <a:ext uri="{FF2B5EF4-FFF2-40B4-BE49-F238E27FC236}">
                <a16:creationId xmlns:a16="http://schemas.microsoft.com/office/drawing/2014/main" id="{EB597363-8F8D-F7B3-9C3B-9A566FAC99FA}"/>
              </a:ext>
            </a:extLst>
          </p:cNvPr>
          <p:cNvCxnSpPr>
            <a:cxnSpLocks/>
          </p:cNvCxnSpPr>
          <p:nvPr/>
        </p:nvCxnSpPr>
        <p:spPr>
          <a:xfrm>
            <a:off x="628650" y="1143000"/>
            <a:ext cx="995083" cy="0"/>
          </a:xfrm>
          <a:prstGeom prst="line">
            <a:avLst/>
          </a:prstGeom>
          <a:ln w="19050">
            <a:solidFill>
              <a:srgbClr val="BA0500"/>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2F928C63-0301-7A64-EDB6-1E9790571B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030" y="831526"/>
            <a:ext cx="2468539" cy="348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559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BDAC-7310-0688-19B7-F6FE6F41D7B7}"/>
              </a:ext>
            </a:extLst>
          </p:cNvPr>
          <p:cNvSpPr>
            <a:spLocks noGrp="1"/>
          </p:cNvSpPr>
          <p:nvPr>
            <p:ph type="title"/>
          </p:nvPr>
        </p:nvSpPr>
        <p:spPr>
          <a:xfrm>
            <a:off x="453722" y="273844"/>
            <a:ext cx="7886700" cy="994172"/>
          </a:xfrm>
        </p:spPr>
        <p:txBody>
          <a:bodyPr/>
          <a:lstStyle/>
          <a:p>
            <a:r>
              <a:rPr lang="en-US" b="1" dirty="0">
                <a:latin typeface="Garamond" panose="02020404030301010803" pitchFamily="18" charset="0"/>
              </a:rPr>
              <a:t>Why teach? Why with us?</a:t>
            </a:r>
          </a:p>
        </p:txBody>
      </p:sp>
      <p:sp>
        <p:nvSpPr>
          <p:cNvPr id="3" name="Content Placeholder 2">
            <a:extLst>
              <a:ext uri="{FF2B5EF4-FFF2-40B4-BE49-F238E27FC236}">
                <a16:creationId xmlns:a16="http://schemas.microsoft.com/office/drawing/2014/main" id="{20DE0AF5-967B-4DE3-09BF-E8CC33D10918}"/>
              </a:ext>
            </a:extLst>
          </p:cNvPr>
          <p:cNvSpPr>
            <a:spLocks noGrp="1"/>
          </p:cNvSpPr>
          <p:nvPr>
            <p:ph idx="1"/>
          </p:nvPr>
        </p:nvSpPr>
        <p:spPr>
          <a:xfrm>
            <a:off x="453722" y="1377170"/>
            <a:ext cx="7886700" cy="3263504"/>
          </a:xfrm>
        </p:spPr>
        <p:txBody>
          <a:bodyPr/>
          <a:lstStyle/>
          <a:p>
            <a:r>
              <a:rPr lang="en-GB" sz="2400" b="1" dirty="0">
                <a:effectLst/>
                <a:latin typeface="Garamond" panose="02020404030301010803" pitchFamily="18" charset="0"/>
              </a:rPr>
              <a:t>The glory of God is a human being fully alive!</a:t>
            </a:r>
          </a:p>
          <a:p>
            <a:r>
              <a:rPr lang="en-US" dirty="0">
                <a:latin typeface="Garamond" panose="02020404030301010803" pitchFamily="18" charset="0"/>
              </a:rPr>
              <a:t>Best job in the world?</a:t>
            </a:r>
          </a:p>
          <a:p>
            <a:r>
              <a:rPr lang="en-US" dirty="0">
                <a:latin typeface="Garamond" panose="02020404030301010803" pitchFamily="18" charset="0"/>
              </a:rPr>
              <a:t>Profession whose purpose is to make people better at what they do</a:t>
            </a:r>
          </a:p>
          <a:p>
            <a:r>
              <a:rPr lang="en-US" dirty="0">
                <a:latin typeface="Garamond" panose="02020404030301010803" pitchFamily="18" charset="0"/>
              </a:rPr>
              <a:t>Helps young people tread paths towards achieving their dreams</a:t>
            </a:r>
          </a:p>
          <a:p>
            <a:r>
              <a:rPr lang="en-US" dirty="0">
                <a:latin typeface="Garamond" panose="02020404030301010803" pitchFamily="18" charset="0"/>
              </a:rPr>
              <a:t>The ‘business’ of long-term happiness</a:t>
            </a:r>
          </a:p>
          <a:p>
            <a:r>
              <a:rPr lang="en-US" dirty="0">
                <a:latin typeface="Garamond" panose="02020404030301010803" pitchFamily="18" charset="0"/>
              </a:rPr>
              <a:t>Primary teachers set pupils on their first steps along these paths</a:t>
            </a:r>
          </a:p>
          <a:p>
            <a:r>
              <a:rPr lang="en-US" dirty="0">
                <a:latin typeface="Garamond" panose="02020404030301010803" pitchFamily="18" charset="0"/>
              </a:rPr>
              <a:t>Each of our schools has its own feel but a common mission runs through each – </a:t>
            </a:r>
            <a:r>
              <a:rPr lang="en-US" b="1" dirty="0">
                <a:latin typeface="Garamond" panose="02020404030301010803" pitchFamily="18" charset="0"/>
              </a:rPr>
              <a:t>love of the children, Gospel values, inclusivity.</a:t>
            </a:r>
          </a:p>
          <a:p>
            <a:pPr marL="0" indent="0">
              <a:buNone/>
            </a:pPr>
            <a:endParaRPr lang="en-US" dirty="0">
              <a:latin typeface="Garamond" panose="02020404030301010803" pitchFamily="18" charset="0"/>
            </a:endParaRPr>
          </a:p>
          <a:p>
            <a:endParaRPr lang="en-US" dirty="0">
              <a:latin typeface="Garamond" panose="02020404030301010803" pitchFamily="18" charset="0"/>
            </a:endParaRPr>
          </a:p>
        </p:txBody>
      </p:sp>
      <p:pic>
        <p:nvPicPr>
          <p:cNvPr id="4" name="Picture 3">
            <a:extLst>
              <a:ext uri="{FF2B5EF4-FFF2-40B4-BE49-F238E27FC236}">
                <a16:creationId xmlns:a16="http://schemas.microsoft.com/office/drawing/2014/main" id="{F6184850-B0C5-D6BA-4615-A98733FF2A8F}"/>
              </a:ext>
            </a:extLst>
          </p:cNvPr>
          <p:cNvPicPr>
            <a:picLocks noChangeAspect="1"/>
          </p:cNvPicPr>
          <p:nvPr/>
        </p:nvPicPr>
        <p:blipFill>
          <a:blip r:embed="rId2"/>
          <a:stretch>
            <a:fillRect/>
          </a:stretch>
        </p:blipFill>
        <p:spPr>
          <a:xfrm>
            <a:off x="0" y="5029200"/>
            <a:ext cx="9144000" cy="114300"/>
          </a:xfrm>
          <a:prstGeom prst="rect">
            <a:avLst/>
          </a:prstGeom>
        </p:spPr>
      </p:pic>
      <p:pic>
        <p:nvPicPr>
          <p:cNvPr id="5" name="Picture 4" descr="A logo on a red and black background&#10;&#10;Description automatically generated">
            <a:extLst>
              <a:ext uri="{FF2B5EF4-FFF2-40B4-BE49-F238E27FC236}">
                <a16:creationId xmlns:a16="http://schemas.microsoft.com/office/drawing/2014/main" id="{9546D0F8-54CE-A096-AF80-9A559C6FF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0317" y="0"/>
            <a:ext cx="2943683" cy="1095377"/>
          </a:xfrm>
          <a:prstGeom prst="rect">
            <a:avLst/>
          </a:prstGeom>
        </p:spPr>
      </p:pic>
    </p:spTree>
    <p:extLst>
      <p:ext uri="{BB962C8B-B14F-4D97-AF65-F5344CB8AC3E}">
        <p14:creationId xmlns:p14="http://schemas.microsoft.com/office/powerpoint/2010/main" val="166466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EE225F-0B48-7128-E82D-DE171054FE02}"/>
              </a:ext>
            </a:extLst>
          </p:cNvPr>
          <p:cNvPicPr>
            <a:picLocks noChangeAspect="1"/>
          </p:cNvPicPr>
          <p:nvPr/>
        </p:nvPicPr>
        <p:blipFill>
          <a:blip r:embed="rId2"/>
          <a:stretch>
            <a:fillRect/>
          </a:stretch>
        </p:blipFill>
        <p:spPr>
          <a:xfrm>
            <a:off x="0" y="5029200"/>
            <a:ext cx="9144000" cy="114300"/>
          </a:xfrm>
          <a:prstGeom prst="rect">
            <a:avLst/>
          </a:prstGeom>
        </p:spPr>
      </p:pic>
      <p:sp>
        <p:nvSpPr>
          <p:cNvPr id="3" name="Title 1">
            <a:extLst>
              <a:ext uri="{FF2B5EF4-FFF2-40B4-BE49-F238E27FC236}">
                <a16:creationId xmlns:a16="http://schemas.microsoft.com/office/drawing/2014/main" id="{F3E0E3C1-215E-4074-4596-51400D5DC584}"/>
              </a:ext>
            </a:extLst>
          </p:cNvPr>
          <p:cNvSpPr>
            <a:spLocks noGrp="1"/>
          </p:cNvSpPr>
          <p:nvPr>
            <p:ph idx="1"/>
          </p:nvPr>
        </p:nvSpPr>
        <p:spPr>
          <a:xfrm>
            <a:off x="267627" y="424273"/>
            <a:ext cx="6944206" cy="4355545"/>
          </a:xfrm>
        </p:spPr>
        <p:txBody>
          <a:bodyPr>
            <a:noAutofit/>
          </a:bodyPr>
          <a:lstStyle/>
          <a:p>
            <a:pPr marL="0" indent="0" algn="ctr">
              <a:lnSpc>
                <a:spcPct val="120000"/>
              </a:lnSpc>
              <a:spcBef>
                <a:spcPts val="0"/>
              </a:spcBef>
              <a:buNone/>
            </a:pPr>
            <a:r>
              <a:rPr lang="en-GB" sz="2400" b="1" dirty="0">
                <a:latin typeface="Garamond" panose="02020404030301010803" pitchFamily="18" charset="0"/>
              </a:rPr>
              <a:t>Background to Xavier Teach </a:t>
            </a:r>
            <a:r>
              <a:rPr lang="en-GB" sz="2400" b="1" dirty="0" err="1">
                <a:latin typeface="Garamond" panose="02020404030301010803" pitchFamily="18" charset="0"/>
              </a:rPr>
              <a:t>SouthEast</a:t>
            </a:r>
            <a:r>
              <a:rPr lang="en-GB" sz="2400" b="1" dirty="0">
                <a:latin typeface="Garamond" panose="02020404030301010803" pitchFamily="18" charset="0"/>
              </a:rPr>
              <a:t> (Chertsey/Woking based)</a:t>
            </a:r>
          </a:p>
          <a:p>
            <a:pPr marL="0" indent="0">
              <a:lnSpc>
                <a:spcPct val="120000"/>
              </a:lnSpc>
              <a:spcBef>
                <a:spcPts val="0"/>
              </a:spcBef>
              <a:buNone/>
            </a:pPr>
            <a:endParaRPr lang="en-US" altLang="en-US" sz="2000" dirty="0">
              <a:latin typeface="Garamond" panose="02020404030301010803" pitchFamily="18" charset="0"/>
            </a:endParaRPr>
          </a:p>
          <a:p>
            <a:pPr marL="0" indent="0">
              <a:lnSpc>
                <a:spcPct val="120000"/>
              </a:lnSpc>
              <a:spcBef>
                <a:spcPts val="0"/>
              </a:spcBef>
              <a:buNone/>
            </a:pPr>
            <a:r>
              <a:rPr lang="en-US" altLang="en-US" sz="2000" dirty="0">
                <a:latin typeface="Garamond" panose="02020404030301010803" pitchFamily="18" charset="0"/>
              </a:rPr>
              <a:t>A growing partnership of </a:t>
            </a:r>
            <a:r>
              <a:rPr lang="en-US" altLang="en-US" sz="2000" b="1" dirty="0">
                <a:latin typeface="Garamond" panose="02020404030301010803" pitchFamily="18" charset="0"/>
              </a:rPr>
              <a:t>primary</a:t>
            </a:r>
            <a:r>
              <a:rPr lang="en-US" altLang="en-US" sz="2000" dirty="0">
                <a:latin typeface="Garamond" panose="02020404030301010803" pitchFamily="18" charset="0"/>
              </a:rPr>
              <a:t> and </a:t>
            </a:r>
            <a:r>
              <a:rPr lang="en-US" altLang="en-US" sz="2000" b="1" dirty="0">
                <a:latin typeface="Garamond" panose="02020404030301010803" pitchFamily="18" charset="0"/>
              </a:rPr>
              <a:t>secondary</a:t>
            </a:r>
            <a:r>
              <a:rPr lang="en-US" altLang="en-US" sz="2000" dirty="0">
                <a:latin typeface="Garamond" panose="02020404030301010803" pitchFamily="18" charset="0"/>
              </a:rPr>
              <a:t> schools</a:t>
            </a:r>
          </a:p>
          <a:p>
            <a:pPr marL="0" indent="0">
              <a:lnSpc>
                <a:spcPct val="120000"/>
              </a:lnSpc>
              <a:spcBef>
                <a:spcPts val="0"/>
              </a:spcBef>
              <a:buNone/>
            </a:pPr>
            <a:endParaRPr lang="en-US" altLang="en-US" sz="2000" dirty="0">
              <a:latin typeface="Garamond" panose="02020404030301010803" pitchFamily="18" charset="0"/>
            </a:endParaRPr>
          </a:p>
          <a:p>
            <a:pPr marL="0" indent="0">
              <a:lnSpc>
                <a:spcPct val="120000"/>
              </a:lnSpc>
              <a:spcBef>
                <a:spcPts val="0"/>
              </a:spcBef>
              <a:buNone/>
            </a:pPr>
            <a:r>
              <a:rPr lang="en-US" altLang="en-US" sz="2000" b="1" dirty="0">
                <a:latin typeface="Garamond" panose="02020404030301010803" pitchFamily="18" charset="0"/>
              </a:rPr>
              <a:t>Regional hubs in Surrey, Sussex, Berkshire and London</a:t>
            </a:r>
          </a:p>
          <a:p>
            <a:pPr marL="0" indent="0">
              <a:lnSpc>
                <a:spcPct val="120000"/>
              </a:lnSpc>
              <a:spcBef>
                <a:spcPts val="0"/>
              </a:spcBef>
              <a:buNone/>
            </a:pPr>
            <a:endParaRPr lang="en-US" altLang="en-US" sz="2000" b="1" dirty="0">
              <a:latin typeface="Garamond" panose="02020404030301010803" pitchFamily="18" charset="0"/>
            </a:endParaRPr>
          </a:p>
          <a:p>
            <a:pPr marL="0" indent="0">
              <a:lnSpc>
                <a:spcPct val="120000"/>
              </a:lnSpc>
              <a:spcBef>
                <a:spcPts val="0"/>
              </a:spcBef>
              <a:buNone/>
            </a:pPr>
            <a:r>
              <a:rPr lang="en-US" altLang="en-US" sz="2000" dirty="0">
                <a:latin typeface="Garamond" panose="02020404030301010803" pitchFamily="18" charset="0"/>
              </a:rPr>
              <a:t>Offering a range of subjects for secondary Initial Teacher Training (ITT), primary ITT and other</a:t>
            </a:r>
            <a:r>
              <a:rPr lang="en-US" altLang="en-US" sz="2000" b="1" dirty="0">
                <a:latin typeface="Garamond" panose="02020404030301010803" pitchFamily="18" charset="0"/>
              </a:rPr>
              <a:t> </a:t>
            </a:r>
            <a:r>
              <a:rPr lang="en-US" altLang="en-US" sz="2000" dirty="0">
                <a:latin typeface="Garamond" panose="02020404030301010803" pitchFamily="18" charset="0"/>
              </a:rPr>
              <a:t>routes</a:t>
            </a:r>
            <a:r>
              <a:rPr lang="en-US" altLang="en-US" sz="2000" b="1" dirty="0">
                <a:latin typeface="Garamond" panose="02020404030301010803" pitchFamily="18" charset="0"/>
              </a:rPr>
              <a:t> </a:t>
            </a:r>
            <a:r>
              <a:rPr lang="en-US" altLang="en-US" sz="2000" dirty="0">
                <a:latin typeface="Garamond" panose="02020404030301010803" pitchFamily="18" charset="0"/>
              </a:rPr>
              <a:t>into teaching</a:t>
            </a:r>
          </a:p>
          <a:p>
            <a:pPr marL="0" indent="0">
              <a:lnSpc>
                <a:spcPct val="120000"/>
              </a:lnSpc>
              <a:spcBef>
                <a:spcPts val="0"/>
              </a:spcBef>
              <a:buNone/>
            </a:pPr>
            <a:endParaRPr lang="en-US" altLang="en-US" sz="2000" dirty="0">
              <a:latin typeface="Garamond" panose="02020404030301010803" pitchFamily="18" charset="0"/>
            </a:endParaRPr>
          </a:p>
          <a:p>
            <a:pPr marL="0" indent="0">
              <a:lnSpc>
                <a:spcPct val="120000"/>
              </a:lnSpc>
              <a:spcBef>
                <a:spcPts val="0"/>
              </a:spcBef>
              <a:buNone/>
            </a:pPr>
            <a:r>
              <a:rPr lang="en-US" altLang="en-US" sz="2000" b="1" dirty="0">
                <a:latin typeface="Garamond" panose="02020404030301010803" pitchFamily="18" charset="0"/>
              </a:rPr>
              <a:t>“Outstanding in all categories”, </a:t>
            </a:r>
            <a:r>
              <a:rPr lang="en-US" altLang="en-US" sz="2000" dirty="0">
                <a:latin typeface="Garamond" panose="02020404030301010803" pitchFamily="18" charset="0"/>
              </a:rPr>
              <a:t>Ofsted inspection 2018 and 2023</a:t>
            </a:r>
          </a:p>
          <a:p>
            <a:pPr marL="0" indent="0">
              <a:lnSpc>
                <a:spcPct val="120000"/>
              </a:lnSpc>
              <a:spcBef>
                <a:spcPts val="0"/>
              </a:spcBef>
              <a:buNone/>
            </a:pPr>
            <a:endParaRPr lang="en-US" altLang="en-US" sz="2000" dirty="0">
              <a:latin typeface="Garamond" panose="02020404030301010803" pitchFamily="18" charset="0"/>
            </a:endParaRPr>
          </a:p>
          <a:p>
            <a:pPr marL="0" indent="0">
              <a:buNone/>
            </a:pPr>
            <a:endParaRPr lang="en-GB" sz="2000" b="1" dirty="0">
              <a:latin typeface="Garamond" panose="02020404030301010803" pitchFamily="18" charset="0"/>
            </a:endParaRPr>
          </a:p>
        </p:txBody>
      </p:sp>
      <p:pic>
        <p:nvPicPr>
          <p:cNvPr id="5" name="Picture 4">
            <a:extLst>
              <a:ext uri="{FF2B5EF4-FFF2-40B4-BE49-F238E27FC236}">
                <a16:creationId xmlns:a16="http://schemas.microsoft.com/office/drawing/2014/main" id="{900F6484-A6B1-8EF6-A8D3-25584E15C4A9}"/>
              </a:ext>
            </a:extLst>
          </p:cNvPr>
          <p:cNvPicPr>
            <a:picLocks noChangeAspect="1"/>
          </p:cNvPicPr>
          <p:nvPr/>
        </p:nvPicPr>
        <p:blipFill rotWithShape="1">
          <a:blip r:embed="rId3"/>
          <a:srcRect r="44624"/>
          <a:stretch/>
        </p:blipFill>
        <p:spPr>
          <a:xfrm>
            <a:off x="6819924" y="159026"/>
            <a:ext cx="2153022" cy="1263821"/>
          </a:xfrm>
          <a:prstGeom prst="rect">
            <a:avLst/>
          </a:prstGeom>
        </p:spPr>
      </p:pic>
      <p:pic>
        <p:nvPicPr>
          <p:cNvPr id="6" name="Picture 4" descr="Ofsted Outstanding Provider logo - Elmscot Group Nurseries &amp; Nursery Schools">
            <a:extLst>
              <a:ext uri="{FF2B5EF4-FFF2-40B4-BE49-F238E27FC236}">
                <a16:creationId xmlns:a16="http://schemas.microsoft.com/office/drawing/2014/main" id="{21C48604-F821-F318-9CC1-6043166806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532" y="1422847"/>
            <a:ext cx="1143414" cy="11452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on a red and black background&#10;&#10;Description automatically generated">
            <a:extLst>
              <a:ext uri="{FF2B5EF4-FFF2-40B4-BE49-F238E27FC236}">
                <a16:creationId xmlns:a16="http://schemas.microsoft.com/office/drawing/2014/main" id="{8332657C-ABA0-DBC2-B7C8-C8269A442A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8936" y="3883994"/>
            <a:ext cx="2325064" cy="865182"/>
          </a:xfrm>
          <a:prstGeom prst="rect">
            <a:avLst/>
          </a:prstGeom>
        </p:spPr>
      </p:pic>
    </p:spTree>
    <p:extLst>
      <p:ext uri="{BB962C8B-B14F-4D97-AF65-F5344CB8AC3E}">
        <p14:creationId xmlns:p14="http://schemas.microsoft.com/office/powerpoint/2010/main" val="2327872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7234C4-B797-786A-973B-197F29EA1EC0}"/>
              </a:ext>
            </a:extLst>
          </p:cNvPr>
          <p:cNvPicPr>
            <a:picLocks noChangeAspect="1"/>
          </p:cNvPicPr>
          <p:nvPr/>
        </p:nvPicPr>
        <p:blipFill>
          <a:blip r:embed="rId2"/>
          <a:stretch>
            <a:fillRect/>
          </a:stretch>
        </p:blipFill>
        <p:spPr>
          <a:xfrm>
            <a:off x="0" y="5029200"/>
            <a:ext cx="9144000" cy="114300"/>
          </a:xfrm>
          <a:prstGeom prst="rect">
            <a:avLst/>
          </a:prstGeom>
        </p:spPr>
      </p:pic>
      <p:sp>
        <p:nvSpPr>
          <p:cNvPr id="6" name="TextBox 5">
            <a:extLst>
              <a:ext uri="{FF2B5EF4-FFF2-40B4-BE49-F238E27FC236}">
                <a16:creationId xmlns:a16="http://schemas.microsoft.com/office/drawing/2014/main" id="{03EB09AE-AFBC-F0DD-A3BC-5A29611F8EB3}"/>
              </a:ext>
            </a:extLst>
          </p:cNvPr>
          <p:cNvSpPr txBox="1"/>
          <p:nvPr/>
        </p:nvSpPr>
        <p:spPr>
          <a:xfrm>
            <a:off x="329980" y="765005"/>
            <a:ext cx="6698974" cy="3613490"/>
          </a:xfrm>
          <a:prstGeom prst="rect">
            <a:avLst/>
          </a:prstGeom>
          <a:noFill/>
        </p:spPr>
        <p:txBody>
          <a:bodyPr wrap="square">
            <a:spAutoFit/>
          </a:bodyPr>
          <a:lstStyle/>
          <a:p>
            <a:pPr>
              <a:lnSpc>
                <a:spcPct val="120000"/>
              </a:lnSpc>
              <a:spcBef>
                <a:spcPts val="0"/>
              </a:spcBef>
            </a:pPr>
            <a:r>
              <a:rPr lang="en-US" altLang="en-US" sz="2400" dirty="0">
                <a:latin typeface="Garamond" panose="02020404030301010803" pitchFamily="18" charset="0"/>
              </a:rPr>
              <a:t>Trained over 1400 ITT trainees since 2013:</a:t>
            </a:r>
          </a:p>
          <a:p>
            <a:pPr marL="342900" indent="-342900">
              <a:lnSpc>
                <a:spcPct val="120000"/>
              </a:lnSpc>
              <a:spcBef>
                <a:spcPts val="0"/>
              </a:spcBef>
              <a:buFont typeface="Arial" panose="020B0604020202020204" pitchFamily="34" charset="0"/>
              <a:buChar char="•"/>
            </a:pPr>
            <a:r>
              <a:rPr lang="en-US" altLang="en-US" sz="2400" dirty="0">
                <a:latin typeface="Garamond" panose="02020404030301010803" pitchFamily="18" charset="0"/>
              </a:rPr>
              <a:t>The majority remain in partnership schools</a:t>
            </a:r>
          </a:p>
          <a:p>
            <a:pPr marL="342900" indent="-342900">
              <a:lnSpc>
                <a:spcPct val="120000"/>
              </a:lnSpc>
              <a:spcBef>
                <a:spcPts val="0"/>
              </a:spcBef>
              <a:buFont typeface="Arial" panose="020B0604020202020204" pitchFamily="34" charset="0"/>
              <a:buChar char="•"/>
            </a:pPr>
            <a:r>
              <a:rPr lang="en-US" altLang="en-US" sz="2400" dirty="0">
                <a:latin typeface="Garamond" panose="02020404030301010803" pitchFamily="18" charset="0"/>
              </a:rPr>
              <a:t>Many are in leadership positions</a:t>
            </a:r>
          </a:p>
          <a:p>
            <a:pPr lvl="1">
              <a:lnSpc>
                <a:spcPct val="120000"/>
              </a:lnSpc>
              <a:spcBef>
                <a:spcPts val="0"/>
              </a:spcBef>
            </a:pPr>
            <a:endParaRPr lang="en-US" altLang="en-US" sz="2400" dirty="0">
              <a:latin typeface="Garamond" panose="02020404030301010803" pitchFamily="18" charset="0"/>
            </a:endParaRPr>
          </a:p>
          <a:p>
            <a:pPr>
              <a:lnSpc>
                <a:spcPct val="120000"/>
              </a:lnSpc>
              <a:spcBef>
                <a:spcPts val="0"/>
              </a:spcBef>
            </a:pPr>
            <a:r>
              <a:rPr lang="en-US" altLang="en-US" sz="2400" dirty="0">
                <a:latin typeface="Garamond" panose="02020404030301010803" pitchFamily="18" charset="0"/>
              </a:rPr>
              <a:t>Every year, 100% of our cohort gain QTS</a:t>
            </a:r>
          </a:p>
          <a:p>
            <a:pPr>
              <a:lnSpc>
                <a:spcPct val="120000"/>
              </a:lnSpc>
              <a:spcBef>
                <a:spcPts val="0"/>
              </a:spcBef>
            </a:pPr>
            <a:endParaRPr lang="en-US" altLang="en-US" sz="2400" dirty="0">
              <a:latin typeface="Garamond" panose="02020404030301010803" pitchFamily="18" charset="0"/>
            </a:endParaRPr>
          </a:p>
          <a:p>
            <a:pPr>
              <a:lnSpc>
                <a:spcPct val="120000"/>
              </a:lnSpc>
              <a:spcBef>
                <a:spcPts val="0"/>
              </a:spcBef>
            </a:pPr>
            <a:r>
              <a:rPr lang="en-US" altLang="en-US" sz="2400" dirty="0">
                <a:latin typeface="Garamond" panose="02020404030301010803" pitchFamily="18" charset="0"/>
              </a:rPr>
              <a:t>We have an exclusive partnership with </a:t>
            </a:r>
            <a:r>
              <a:rPr lang="en-US" altLang="en-US" sz="2400" dirty="0" err="1">
                <a:latin typeface="Garamond" panose="02020404030301010803" pitchFamily="18" charset="0"/>
              </a:rPr>
              <a:t>Eteach</a:t>
            </a:r>
            <a:r>
              <a:rPr lang="en-US" altLang="en-US" sz="2400" dirty="0">
                <a:latin typeface="Garamond" panose="02020404030301010803" pitchFamily="18" charset="0"/>
              </a:rPr>
              <a:t>, offering employment support and advice for all trainees </a:t>
            </a:r>
          </a:p>
        </p:txBody>
      </p:sp>
      <p:pic>
        <p:nvPicPr>
          <p:cNvPr id="7" name="Picture 6">
            <a:extLst>
              <a:ext uri="{FF2B5EF4-FFF2-40B4-BE49-F238E27FC236}">
                <a16:creationId xmlns:a16="http://schemas.microsoft.com/office/drawing/2014/main" id="{F029700D-352D-140D-D615-1FEFB499F5D3}"/>
              </a:ext>
            </a:extLst>
          </p:cNvPr>
          <p:cNvPicPr>
            <a:picLocks noChangeAspect="1"/>
          </p:cNvPicPr>
          <p:nvPr/>
        </p:nvPicPr>
        <p:blipFill rotWithShape="1">
          <a:blip r:embed="rId3"/>
          <a:srcRect r="44624"/>
          <a:stretch/>
        </p:blipFill>
        <p:spPr>
          <a:xfrm>
            <a:off x="6819924" y="159026"/>
            <a:ext cx="2153022" cy="1263821"/>
          </a:xfrm>
          <a:prstGeom prst="rect">
            <a:avLst/>
          </a:prstGeom>
        </p:spPr>
      </p:pic>
      <p:pic>
        <p:nvPicPr>
          <p:cNvPr id="8" name="Picture 4" descr="Ofsted Outstanding Provider logo - Elmscot Group Nurseries &amp; Nursery Schools">
            <a:extLst>
              <a:ext uri="{FF2B5EF4-FFF2-40B4-BE49-F238E27FC236}">
                <a16:creationId xmlns:a16="http://schemas.microsoft.com/office/drawing/2014/main" id="{56ECE8E1-EBDB-489C-C686-42608E2898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9532" y="1422847"/>
            <a:ext cx="1143414" cy="11452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logo on a red and black background&#10;&#10;Description automatically generated">
            <a:extLst>
              <a:ext uri="{FF2B5EF4-FFF2-40B4-BE49-F238E27FC236}">
                <a16:creationId xmlns:a16="http://schemas.microsoft.com/office/drawing/2014/main" id="{7B1BA004-AE39-4020-0F1E-D57C6630F9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2681" y="3883994"/>
            <a:ext cx="2461319" cy="915884"/>
          </a:xfrm>
          <a:prstGeom prst="rect">
            <a:avLst/>
          </a:prstGeom>
        </p:spPr>
      </p:pic>
    </p:spTree>
    <p:extLst>
      <p:ext uri="{BB962C8B-B14F-4D97-AF65-F5344CB8AC3E}">
        <p14:creationId xmlns:p14="http://schemas.microsoft.com/office/powerpoint/2010/main" val="290928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81A7701-732C-2E92-EE6B-1309E0DE088B}"/>
              </a:ext>
            </a:extLst>
          </p:cNvPr>
          <p:cNvSpPr>
            <a:spLocks noGrp="1"/>
          </p:cNvSpPr>
          <p:nvPr>
            <p:ph idx="1"/>
          </p:nvPr>
        </p:nvSpPr>
        <p:spPr>
          <a:xfrm>
            <a:off x="360535" y="1259260"/>
            <a:ext cx="7184391" cy="3216369"/>
          </a:xfrm>
        </p:spPr>
        <p:txBody>
          <a:bodyPr>
            <a:normAutofit fontScale="925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600" dirty="0">
                <a:latin typeface="Garamond" panose="02020404030301010803" pitchFamily="18" charset="0"/>
              </a:rPr>
              <a:t>Throughout your year you will be supported in the following  ways to ensure that you reach your potential: </a:t>
            </a:r>
          </a:p>
          <a:p>
            <a:pPr marL="0" marR="0" lvl="0" indent="0" defTabSz="914400" eaLnBrk="1" fontAlgn="auto" latinLnBrk="0" hangingPunct="1">
              <a:lnSpc>
                <a:spcPct val="100000"/>
              </a:lnSpc>
              <a:spcBef>
                <a:spcPts val="0"/>
              </a:spcBef>
              <a:spcAft>
                <a:spcPts val="0"/>
              </a:spcAft>
              <a:buClrTx/>
              <a:buSzTx/>
              <a:buFontTx/>
              <a:buNone/>
              <a:tabLst/>
              <a:defRPr/>
            </a:pPr>
            <a:endParaRPr lang="en-US" sz="2600" dirty="0">
              <a:latin typeface="Garamond" panose="02020404030301010803" pitchFamily="18" charset="0"/>
            </a:endParaRPr>
          </a:p>
          <a:p>
            <a:pPr marL="457200" indent="-457200" defTabSz="914400" eaLnBrk="1" fontAlgn="auto" hangingPunct="1">
              <a:spcAft>
                <a:spcPts val="0"/>
              </a:spcAft>
              <a:buClrTx/>
            </a:pPr>
            <a:r>
              <a:rPr lang="en-US" sz="2600" dirty="0">
                <a:latin typeface="Garamond" panose="02020404030301010803" pitchFamily="18" charset="0"/>
              </a:rPr>
              <a:t>Pastoral coaches,</a:t>
            </a:r>
          </a:p>
          <a:p>
            <a:pPr marL="457200" indent="-457200" defTabSz="914400" eaLnBrk="1" fontAlgn="auto" hangingPunct="1">
              <a:spcAft>
                <a:spcPts val="0"/>
              </a:spcAft>
              <a:buClrTx/>
            </a:pPr>
            <a:r>
              <a:rPr lang="en-US" sz="2600" dirty="0">
                <a:latin typeface="Garamond" panose="02020404030301010803" pitchFamily="18" charset="0"/>
              </a:rPr>
              <a:t>In-school Mentors,</a:t>
            </a:r>
          </a:p>
          <a:p>
            <a:pPr marL="457200" indent="-457200" defTabSz="914400" eaLnBrk="1" fontAlgn="auto" hangingPunct="1">
              <a:spcAft>
                <a:spcPts val="0"/>
              </a:spcAft>
              <a:buClrTx/>
            </a:pPr>
            <a:r>
              <a:rPr lang="en-US" sz="2600" dirty="0">
                <a:latin typeface="Garamond" panose="02020404030301010803" pitchFamily="18" charset="0"/>
              </a:rPr>
              <a:t>Subject Tutors,</a:t>
            </a:r>
          </a:p>
          <a:p>
            <a:pPr marL="457200" indent="-457200" defTabSz="914400" eaLnBrk="1" fontAlgn="auto" hangingPunct="1">
              <a:spcAft>
                <a:spcPts val="0"/>
              </a:spcAft>
              <a:buClrTx/>
            </a:pPr>
            <a:r>
              <a:rPr lang="en-US" sz="2600" dirty="0">
                <a:latin typeface="Garamond" panose="02020404030301010803" pitchFamily="18" charset="0"/>
              </a:rPr>
              <a:t>SCITT Leads/In-school support,</a:t>
            </a:r>
          </a:p>
          <a:p>
            <a:pPr marL="457200" indent="-457200" defTabSz="914400" eaLnBrk="1" fontAlgn="auto" hangingPunct="1">
              <a:spcAft>
                <a:spcPts val="0"/>
              </a:spcAft>
              <a:buClrTx/>
            </a:pPr>
            <a:r>
              <a:rPr lang="en-US" sz="2600" dirty="0">
                <a:latin typeface="Garamond" panose="02020404030301010803" pitchFamily="18" charset="0"/>
              </a:rPr>
              <a:t>Teach SouthEast Team,</a:t>
            </a:r>
          </a:p>
          <a:p>
            <a:pPr marL="457200" indent="-457200" defTabSz="914400" eaLnBrk="1" fontAlgn="auto" hangingPunct="1">
              <a:spcAft>
                <a:spcPts val="0"/>
              </a:spcAft>
              <a:buClrTx/>
            </a:pPr>
            <a:r>
              <a:rPr lang="en-US" sz="2600" dirty="0">
                <a:latin typeface="Garamond" panose="02020404030301010803" pitchFamily="18" charset="0"/>
              </a:rPr>
              <a:t>Peer Trainees</a:t>
            </a:r>
          </a:p>
          <a:p>
            <a:pPr marL="457200" indent="-457200" defTabSz="914400" eaLnBrk="1" fontAlgn="auto" hangingPunct="1">
              <a:spcAft>
                <a:spcPts val="0"/>
              </a:spcAft>
              <a:buClrTx/>
            </a:pPr>
            <a:endParaRPr lang="en-US" sz="2600" dirty="0">
              <a:latin typeface="Garamond" panose="02020404030301010803" pitchFamily="18" charset="0"/>
            </a:endParaRPr>
          </a:p>
          <a:p>
            <a:pPr marL="457200" indent="-457200" defTabSz="914400" eaLnBrk="1" fontAlgn="auto" hangingPunct="1">
              <a:spcAft>
                <a:spcPts val="0"/>
              </a:spcAft>
              <a:buClrTx/>
            </a:pPr>
            <a:endParaRPr lang="en-US" sz="2600" dirty="0">
              <a:latin typeface="Garamond" panose="02020404030301010803" pitchFamily="18" charset="0"/>
            </a:endParaRPr>
          </a:p>
        </p:txBody>
      </p:sp>
      <p:sp>
        <p:nvSpPr>
          <p:cNvPr id="5" name="Title 1">
            <a:extLst>
              <a:ext uri="{FF2B5EF4-FFF2-40B4-BE49-F238E27FC236}">
                <a16:creationId xmlns:a16="http://schemas.microsoft.com/office/drawing/2014/main" id="{FB4A3E58-8FD4-034D-4ABE-03C81DAFD11A}"/>
              </a:ext>
            </a:extLst>
          </p:cNvPr>
          <p:cNvSpPr>
            <a:spLocks noGrp="1"/>
          </p:cNvSpPr>
          <p:nvPr>
            <p:ph type="title"/>
          </p:nvPr>
        </p:nvSpPr>
        <p:spPr>
          <a:xfrm>
            <a:off x="289559" y="97056"/>
            <a:ext cx="6022953" cy="885271"/>
          </a:xfrm>
        </p:spPr>
        <p:txBody>
          <a:bodyPr>
            <a:normAutofit/>
          </a:bodyPr>
          <a:lstStyle/>
          <a:p>
            <a:r>
              <a:rPr lang="en-US" sz="2400" b="1" dirty="0">
                <a:latin typeface="Garamond" panose="02020404030301010803" pitchFamily="18" charset="0"/>
              </a:rPr>
              <a:t>A large partnership, with the personal touch</a:t>
            </a:r>
            <a:endParaRPr lang="en-GB" sz="2400" b="1" dirty="0">
              <a:latin typeface="Garamond" panose="02020404030301010803" pitchFamily="18" charset="0"/>
            </a:endParaRPr>
          </a:p>
        </p:txBody>
      </p:sp>
      <p:pic>
        <p:nvPicPr>
          <p:cNvPr id="6" name="Picture 5" descr="A logo on a red and black background&#10;&#10;Description automatically generated">
            <a:extLst>
              <a:ext uri="{FF2B5EF4-FFF2-40B4-BE49-F238E27FC236}">
                <a16:creationId xmlns:a16="http://schemas.microsoft.com/office/drawing/2014/main" id="{32B2D221-0C84-27F3-42C6-2BFFFB58D7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00316" y="3990973"/>
            <a:ext cx="2943683" cy="1095377"/>
          </a:xfrm>
          <a:prstGeom prst="rect">
            <a:avLst/>
          </a:prstGeom>
        </p:spPr>
      </p:pic>
      <p:pic>
        <p:nvPicPr>
          <p:cNvPr id="7" name="Picture 6">
            <a:extLst>
              <a:ext uri="{FF2B5EF4-FFF2-40B4-BE49-F238E27FC236}">
                <a16:creationId xmlns:a16="http://schemas.microsoft.com/office/drawing/2014/main" id="{B99CCAFD-1B65-42F5-2866-23CC5763470B}"/>
              </a:ext>
            </a:extLst>
          </p:cNvPr>
          <p:cNvPicPr>
            <a:picLocks noChangeAspect="1"/>
          </p:cNvPicPr>
          <p:nvPr/>
        </p:nvPicPr>
        <p:blipFill>
          <a:blip r:embed="rId3"/>
          <a:stretch>
            <a:fillRect/>
          </a:stretch>
        </p:blipFill>
        <p:spPr>
          <a:xfrm>
            <a:off x="0" y="5029200"/>
            <a:ext cx="9144000" cy="114300"/>
          </a:xfrm>
          <a:prstGeom prst="rect">
            <a:avLst/>
          </a:prstGeom>
        </p:spPr>
      </p:pic>
      <p:pic>
        <p:nvPicPr>
          <p:cNvPr id="8" name="Picture 7">
            <a:extLst>
              <a:ext uri="{FF2B5EF4-FFF2-40B4-BE49-F238E27FC236}">
                <a16:creationId xmlns:a16="http://schemas.microsoft.com/office/drawing/2014/main" id="{7A8B9F98-8FA1-EDC0-891B-829739485CAD}"/>
              </a:ext>
            </a:extLst>
          </p:cNvPr>
          <p:cNvPicPr>
            <a:picLocks noChangeAspect="1"/>
          </p:cNvPicPr>
          <p:nvPr/>
        </p:nvPicPr>
        <p:blipFill rotWithShape="1">
          <a:blip r:embed="rId4"/>
          <a:srcRect r="44624"/>
          <a:stretch/>
        </p:blipFill>
        <p:spPr>
          <a:xfrm>
            <a:off x="7178284" y="134755"/>
            <a:ext cx="1816413" cy="1066232"/>
          </a:xfrm>
          <a:prstGeom prst="rect">
            <a:avLst/>
          </a:prstGeom>
        </p:spPr>
      </p:pic>
    </p:spTree>
    <p:extLst>
      <p:ext uri="{BB962C8B-B14F-4D97-AF65-F5344CB8AC3E}">
        <p14:creationId xmlns:p14="http://schemas.microsoft.com/office/powerpoint/2010/main" val="7885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2DD81-CFD3-4704-8BB4-6706D3BC8CB4}"/>
              </a:ext>
            </a:extLst>
          </p:cNvPr>
          <p:cNvSpPr>
            <a:spLocks noGrp="1"/>
          </p:cNvSpPr>
          <p:nvPr>
            <p:ph type="title"/>
          </p:nvPr>
        </p:nvSpPr>
        <p:spPr>
          <a:xfrm>
            <a:off x="262890" y="271352"/>
            <a:ext cx="7886700" cy="994172"/>
          </a:xfrm>
        </p:spPr>
        <p:txBody>
          <a:bodyPr>
            <a:normAutofit fontScale="90000"/>
          </a:bodyPr>
          <a:lstStyle/>
          <a:p>
            <a:r>
              <a:rPr lang="en-GB" dirty="0">
                <a:latin typeface="Garamond" panose="02020404030301010803" pitchFamily="18" charset="0"/>
              </a:rPr>
              <a:t>What is it like to be a trainee at this ITE provider?</a:t>
            </a:r>
          </a:p>
        </p:txBody>
      </p:sp>
      <p:sp>
        <p:nvSpPr>
          <p:cNvPr id="3" name="Content Placeholder 2">
            <a:extLst>
              <a:ext uri="{FF2B5EF4-FFF2-40B4-BE49-F238E27FC236}">
                <a16:creationId xmlns:a16="http://schemas.microsoft.com/office/drawing/2014/main" id="{F25ADED2-0E95-4A11-90EE-BD153E61FD30}"/>
              </a:ext>
            </a:extLst>
          </p:cNvPr>
          <p:cNvSpPr>
            <a:spLocks noGrp="1"/>
          </p:cNvSpPr>
          <p:nvPr>
            <p:ph sz="half" idx="1"/>
          </p:nvPr>
        </p:nvSpPr>
        <p:spPr>
          <a:xfrm>
            <a:off x="262890" y="1265524"/>
            <a:ext cx="4237586" cy="3391967"/>
          </a:xfrm>
        </p:spPr>
        <p:txBody>
          <a:bodyPr>
            <a:normAutofit/>
          </a:bodyPr>
          <a:lstStyle/>
          <a:p>
            <a:pPr marL="0" indent="0">
              <a:buNone/>
            </a:pPr>
            <a:r>
              <a:rPr lang="en-US" sz="1650" dirty="0">
                <a:latin typeface="Garamond" panose="02020404030301010803" pitchFamily="18" charset="0"/>
              </a:rPr>
              <a:t>“Trainees’ progression through the curriculum is led and overseen by </a:t>
            </a:r>
            <a:r>
              <a:rPr lang="en-US" sz="1650" b="1" dirty="0">
                <a:latin typeface="Garamond" panose="02020404030301010803" pitchFamily="18" charset="0"/>
              </a:rPr>
              <a:t>highly skilled expert trainers and mentors. Communication throughout the partnership is excellent. </a:t>
            </a:r>
            <a:r>
              <a:rPr lang="en-US" sz="1650" dirty="0">
                <a:latin typeface="Garamond" panose="02020404030301010803" pitchFamily="18" charset="0"/>
              </a:rPr>
              <a:t>Trainees know that their views are valued and will contribute to improvement. </a:t>
            </a:r>
            <a:r>
              <a:rPr lang="en-US" sz="1650" b="1" dirty="0">
                <a:latin typeface="Garamond" panose="02020404030301010803" pitchFamily="18" charset="0"/>
              </a:rPr>
              <a:t>Trainees receive practical and sensitive support for their workload and well-being. </a:t>
            </a:r>
            <a:r>
              <a:rPr lang="en-US" sz="1650" dirty="0">
                <a:latin typeface="Garamond" panose="02020404030301010803" pitchFamily="18" charset="0"/>
              </a:rPr>
              <a:t>Typical of the views of many, one trainee commented that “you can feel comfortable, honest and safe when asking for help and guidance.”</a:t>
            </a:r>
          </a:p>
          <a:p>
            <a:pPr marL="0" indent="0">
              <a:buNone/>
            </a:pPr>
            <a:endParaRPr lang="en-US" sz="750" dirty="0">
              <a:latin typeface="Garamond" panose="02020404030301010803" pitchFamily="18" charset="0"/>
            </a:endParaRPr>
          </a:p>
          <a:p>
            <a:pPr marL="0" indent="0">
              <a:buNone/>
            </a:pPr>
            <a:r>
              <a:rPr lang="en-US" sz="1650" b="1" i="1" dirty="0" err="1">
                <a:latin typeface="Garamond" panose="02020404030301010803" pitchFamily="18" charset="0"/>
              </a:rPr>
              <a:t>Ofsted</a:t>
            </a:r>
            <a:r>
              <a:rPr lang="en-US" sz="1650" b="1" i="1" dirty="0">
                <a:latin typeface="Garamond" panose="02020404030301010803" pitchFamily="18" charset="0"/>
              </a:rPr>
              <a:t> Feb 2023</a:t>
            </a:r>
            <a:endParaRPr lang="en-GB" sz="1650" b="1" i="1" dirty="0">
              <a:latin typeface="Garamond" panose="02020404030301010803" pitchFamily="18" charset="0"/>
            </a:endParaRPr>
          </a:p>
        </p:txBody>
      </p:sp>
      <p:pic>
        <p:nvPicPr>
          <p:cNvPr id="5" name="Content Placeholder 4">
            <a:extLst>
              <a:ext uri="{FF2B5EF4-FFF2-40B4-BE49-F238E27FC236}">
                <a16:creationId xmlns:a16="http://schemas.microsoft.com/office/drawing/2014/main" id="{4662B6D7-2425-4C57-9359-61C6FC11212B}"/>
              </a:ext>
            </a:extLst>
          </p:cNvPr>
          <p:cNvPicPr>
            <a:picLocks noChangeAspect="1"/>
          </p:cNvPicPr>
          <p:nvPr/>
        </p:nvPicPr>
        <p:blipFill>
          <a:blip r:embed="rId2"/>
          <a:stretch>
            <a:fillRect/>
          </a:stretch>
        </p:blipFill>
        <p:spPr>
          <a:xfrm>
            <a:off x="3568575" y="3773461"/>
            <a:ext cx="1863802" cy="1148542"/>
          </a:xfrm>
          <a:prstGeom prst="rect">
            <a:avLst/>
          </a:prstGeom>
        </p:spPr>
      </p:pic>
      <p:pic>
        <p:nvPicPr>
          <p:cNvPr id="4" name="Picture 3">
            <a:extLst>
              <a:ext uri="{FF2B5EF4-FFF2-40B4-BE49-F238E27FC236}">
                <a16:creationId xmlns:a16="http://schemas.microsoft.com/office/drawing/2014/main" id="{1881D885-332E-6C6B-AE6D-C923CA4410E7}"/>
              </a:ext>
            </a:extLst>
          </p:cNvPr>
          <p:cNvPicPr>
            <a:picLocks noChangeAspect="1"/>
          </p:cNvPicPr>
          <p:nvPr/>
        </p:nvPicPr>
        <p:blipFill>
          <a:blip r:embed="rId3"/>
          <a:stretch>
            <a:fillRect/>
          </a:stretch>
        </p:blipFill>
        <p:spPr>
          <a:xfrm>
            <a:off x="0" y="5029200"/>
            <a:ext cx="9144000" cy="114300"/>
          </a:xfrm>
          <a:prstGeom prst="rect">
            <a:avLst/>
          </a:prstGeom>
        </p:spPr>
      </p:pic>
      <p:pic>
        <p:nvPicPr>
          <p:cNvPr id="6" name="Picture 5" descr="A logo on a red and black background&#10;&#10;Description automatically generated">
            <a:extLst>
              <a:ext uri="{FF2B5EF4-FFF2-40B4-BE49-F238E27FC236}">
                <a16:creationId xmlns:a16="http://schemas.microsoft.com/office/drawing/2014/main" id="{3094B9C8-1419-8FF5-FEAA-650F435DE9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9364" y="3773461"/>
            <a:ext cx="3374636" cy="1255739"/>
          </a:xfrm>
          <a:prstGeom prst="rect">
            <a:avLst/>
          </a:prstGeom>
        </p:spPr>
      </p:pic>
      <p:pic>
        <p:nvPicPr>
          <p:cNvPr id="7" name="Picture 6">
            <a:extLst>
              <a:ext uri="{FF2B5EF4-FFF2-40B4-BE49-F238E27FC236}">
                <a16:creationId xmlns:a16="http://schemas.microsoft.com/office/drawing/2014/main" id="{FCCDB0FE-BA79-30A1-338F-5BDCC4EEF609}"/>
              </a:ext>
            </a:extLst>
          </p:cNvPr>
          <p:cNvPicPr>
            <a:picLocks noChangeAspect="1"/>
          </p:cNvPicPr>
          <p:nvPr/>
        </p:nvPicPr>
        <p:blipFill rotWithShape="1">
          <a:blip r:embed="rId5"/>
          <a:srcRect r="44624"/>
          <a:stretch/>
        </p:blipFill>
        <p:spPr>
          <a:xfrm>
            <a:off x="7173072" y="21819"/>
            <a:ext cx="1859759" cy="1091676"/>
          </a:xfrm>
          <a:prstGeom prst="rect">
            <a:avLst/>
          </a:prstGeom>
        </p:spPr>
      </p:pic>
      <p:sp>
        <p:nvSpPr>
          <p:cNvPr id="8" name="TextBox 7">
            <a:extLst>
              <a:ext uri="{FF2B5EF4-FFF2-40B4-BE49-F238E27FC236}">
                <a16:creationId xmlns:a16="http://schemas.microsoft.com/office/drawing/2014/main" id="{2FD9FA16-4D0B-67CC-35F2-5D442C407043}"/>
              </a:ext>
            </a:extLst>
          </p:cNvPr>
          <p:cNvSpPr txBox="1"/>
          <p:nvPr/>
        </p:nvSpPr>
        <p:spPr>
          <a:xfrm>
            <a:off x="5129784" y="1265524"/>
            <a:ext cx="3531870" cy="2062103"/>
          </a:xfrm>
          <a:prstGeom prst="rect">
            <a:avLst/>
          </a:prstGeom>
          <a:noFill/>
        </p:spPr>
        <p:txBody>
          <a:bodyPr wrap="square" rtlCol="0">
            <a:spAutoFit/>
          </a:bodyPr>
          <a:lstStyle/>
          <a:p>
            <a:r>
              <a:rPr lang="en-GB" sz="1600" b="0" i="0" u="none" strike="noStrike" dirty="0">
                <a:solidFill>
                  <a:srgbClr val="000000"/>
                </a:solidFill>
                <a:effectLst/>
                <a:latin typeface="Garamond" panose="02020404030301010803" pitchFamily="18" charset="0"/>
              </a:rPr>
              <a:t>"STCAT’s support and emphasis on professional growth have made a real difference in my development as a teacher. The focused subject training, regular feedback, and a close-knit cohort has helped me grow in confidence and develop practical skills for the classroom.”</a:t>
            </a:r>
          </a:p>
          <a:p>
            <a:r>
              <a:rPr lang="en-GB" sz="1600" b="1" i="1" dirty="0">
                <a:solidFill>
                  <a:srgbClr val="000000"/>
                </a:solidFill>
                <a:latin typeface="Garamond" panose="02020404030301010803" pitchFamily="18" charset="0"/>
              </a:rPr>
              <a:t>2024-5 Trainee</a:t>
            </a:r>
            <a:endParaRPr lang="en-US" sz="1600" b="1" i="1" dirty="0">
              <a:latin typeface="Garamond" panose="02020404030301010803" pitchFamily="18" charset="0"/>
            </a:endParaRPr>
          </a:p>
        </p:txBody>
      </p:sp>
    </p:spTree>
    <p:extLst>
      <p:ext uri="{BB962C8B-B14F-4D97-AF65-F5344CB8AC3E}">
        <p14:creationId xmlns:p14="http://schemas.microsoft.com/office/powerpoint/2010/main" val="220702353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5F17534828EEB41BE893BC71721DA60" ma:contentTypeVersion="15" ma:contentTypeDescription="Create a new document." ma:contentTypeScope="" ma:versionID="6d198baf1d3aab2ac9f457ea897cb31d">
  <xsd:schema xmlns:xsd="http://www.w3.org/2001/XMLSchema" xmlns:xs="http://www.w3.org/2001/XMLSchema" xmlns:p="http://schemas.microsoft.com/office/2006/metadata/properties" xmlns:ns2="e8bfadbe-1b8d-41d1-96c8-d7fcadc46b8a" xmlns:ns3="0c00137f-3614-42ac-bafc-fb48f96eef97" targetNamespace="http://schemas.microsoft.com/office/2006/metadata/properties" ma:root="true" ma:fieldsID="fdd9511cae50ace51745b86b5b55847a" ns2:_="" ns3:_="">
    <xsd:import namespace="e8bfadbe-1b8d-41d1-96c8-d7fcadc46b8a"/>
    <xsd:import namespace="0c00137f-3614-42ac-bafc-fb48f96eef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bfadbe-1b8d-41d1-96c8-d7fcadc46b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19cab04-04b4-4d43-9124-46f2c3d6ea63"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00137f-3614-42ac-bafc-fb48f96eef9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c9bab825-091b-4f31-862d-038ebce96f51}" ma:internalName="TaxCatchAll" ma:showField="CatchAllData" ma:web="0c00137f-3614-42ac-bafc-fb48f96eef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c00137f-3614-42ac-bafc-fb48f96eef97" xsi:nil="true"/>
    <lcf76f155ced4ddcb4097134ff3c332f xmlns="e8bfadbe-1b8d-41d1-96c8-d7fcadc46b8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599B389-DF49-48E9-ACA9-CE4A18AE4650}">
  <ds:schemaRefs>
    <ds:schemaRef ds:uri="http://schemas.microsoft.com/sharepoint/v3/contenttype/forms"/>
  </ds:schemaRefs>
</ds:datastoreItem>
</file>

<file path=customXml/itemProps2.xml><?xml version="1.0" encoding="utf-8"?>
<ds:datastoreItem xmlns:ds="http://schemas.openxmlformats.org/officeDocument/2006/customXml" ds:itemID="{9922586E-9299-4D88-B456-78652982CC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bfadbe-1b8d-41d1-96c8-d7fcadc46b8a"/>
    <ds:schemaRef ds:uri="0c00137f-3614-42ac-bafc-fb48f96eef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D4B138-E772-42F5-91F4-1CE6FB5FCF1D}">
  <ds:schemaRefs>
    <ds:schemaRef ds:uri="http://purl.org/dc/elements/1.1/"/>
    <ds:schemaRef ds:uri="http://schemas.microsoft.com/office/2006/metadata/properties"/>
    <ds:schemaRef ds:uri="http://www.w3.org/XML/1998/namespace"/>
    <ds:schemaRef ds:uri="http://purl.org/dc/terms/"/>
    <ds:schemaRef ds:uri="e8bfadbe-1b8d-41d1-96c8-d7fcadc46b8a"/>
    <ds:schemaRef ds:uri="http://schemas.microsoft.com/office/infopath/2007/PartnerControls"/>
    <ds:schemaRef ds:uri="http://schemas.openxmlformats.org/package/2006/metadata/core-properties"/>
    <ds:schemaRef ds:uri="http://schemas.microsoft.com/office/2006/documentManagement/types"/>
    <ds:schemaRef ds:uri="0c00137f-3614-42ac-bafc-fb48f96eef97"/>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1450</Words>
  <Application>Microsoft Office PowerPoint</Application>
  <PresentationFormat>On-screen Show (16:9)</PresentationFormat>
  <Paragraphs>181</Paragraphs>
  <Slides>23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Garamond</vt:lpstr>
      <vt:lpstr>Office Theme</vt:lpstr>
      <vt:lpstr>PowerPoint Presentation</vt:lpstr>
      <vt:lpstr>PowerPoint Presentation</vt:lpstr>
      <vt:lpstr>Welcome</vt:lpstr>
      <vt:lpstr>PowerPoint Presentation</vt:lpstr>
      <vt:lpstr>Why teach? Why with us?</vt:lpstr>
      <vt:lpstr>PowerPoint Presentation</vt:lpstr>
      <vt:lpstr>PowerPoint Presentation</vt:lpstr>
      <vt:lpstr>A large partnership, with the personal touch</vt:lpstr>
      <vt:lpstr>What is it like to be a trainee at this ITE provider?</vt:lpstr>
      <vt:lpstr>Two main routes to QTS</vt:lpstr>
      <vt:lpstr>Xavier Teach SouthEast: Our role in ITT</vt:lpstr>
      <vt:lpstr>Structure of your SCITT training year</vt:lpstr>
      <vt:lpstr>How do the two training routes differ?</vt:lpstr>
      <vt:lpstr>For both Primary routes you  need:</vt:lpstr>
      <vt:lpstr>PGCE</vt:lpstr>
      <vt:lpstr>Assessment for QTS</vt:lpstr>
      <vt:lpstr>Looking beyond your training year: leadership pathways</vt:lpstr>
      <vt:lpstr>How do I apply?</vt:lpstr>
      <vt:lpstr>Your interview day</vt:lpstr>
      <vt:lpstr>Am I eligible for the salaried/apprentice route?</vt:lpstr>
      <vt:lpstr>How do you decide placement schools? </vt:lpstr>
      <vt:lpstr>Assessment Only Route (AO)</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Standring</dc:creator>
  <cp:lastModifiedBy>Jo Quirke</cp:lastModifiedBy>
  <cp:revision>93</cp:revision>
  <dcterms:created xsi:type="dcterms:W3CDTF">2022-09-16T10:18:48Z</dcterms:created>
  <dcterms:modified xsi:type="dcterms:W3CDTF">2025-03-11T10:40:19Z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0x01010015F17534828EEB41BE893BC71721DA60</vt:lpwstr>
  </property>
  <property fmtid="{D5CDD505-2E9C-101B-9397-08002B2CF9AE}" pid="3" name="MediaServiceImageTags">
    <vt:lpwstr/>
  </property>
</Properties>
</file>