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9" r:id="rId2"/>
    <p:sldId id="270" r:id="rId3"/>
    <p:sldId id="260" r:id="rId4"/>
    <p:sldId id="261" r:id="rId5"/>
    <p:sldId id="262" r:id="rId6"/>
    <p:sldId id="263" r:id="rId7"/>
    <p:sldId id="268" r:id="rId8"/>
    <p:sldId id="265" r:id="rId9"/>
    <p:sldId id="264" r:id="rId10"/>
    <p:sldId id="267" r:id="rId11"/>
    <p:sldId id="275"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p:cViewPr varScale="1">
        <p:scale>
          <a:sx n="68" d="100"/>
          <a:sy n="68" d="100"/>
        </p:scale>
        <p:origin x="8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BF885-29E3-464E-A9EE-AA81D16A03AD}"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9D147-03F9-4BC0-AD7E-4EC482DDCA04}" type="slidenum">
              <a:rPr lang="en-GB" smtClean="0"/>
              <a:t>‹#›</a:t>
            </a:fld>
            <a:endParaRPr lang="en-GB"/>
          </a:p>
        </p:txBody>
      </p:sp>
    </p:spTree>
    <p:extLst>
      <p:ext uri="{BB962C8B-B14F-4D97-AF65-F5344CB8AC3E}">
        <p14:creationId xmlns:p14="http://schemas.microsoft.com/office/powerpoint/2010/main" val="1921022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8C9D147-03F9-4BC0-AD7E-4EC482DDCA04}" type="slidenum">
              <a:rPr lang="en-GB" smtClean="0"/>
              <a:t>4</a:t>
            </a:fld>
            <a:endParaRPr lang="en-GB"/>
          </a:p>
        </p:txBody>
      </p:sp>
    </p:spTree>
    <p:extLst>
      <p:ext uri="{BB962C8B-B14F-4D97-AF65-F5344CB8AC3E}">
        <p14:creationId xmlns:p14="http://schemas.microsoft.com/office/powerpoint/2010/main" val="270725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Produced for Saint Thomas Catholic Academies Trust </a:t>
            </a:r>
            <a:r>
              <a:rPr lang="en-GB"/>
              <a:t>by Jane Porter</a:t>
            </a:r>
          </a:p>
        </p:txBody>
      </p:sp>
      <p:sp>
        <p:nvSpPr>
          <p:cNvPr id="4" name="Slide Number Placeholder 3"/>
          <p:cNvSpPr>
            <a:spLocks noGrp="1"/>
          </p:cNvSpPr>
          <p:nvPr>
            <p:ph type="sldNum" sz="quarter" idx="5"/>
          </p:nvPr>
        </p:nvSpPr>
        <p:spPr/>
        <p:txBody>
          <a:bodyPr/>
          <a:lstStyle/>
          <a:p>
            <a:fld id="{C8C9D147-03F9-4BC0-AD7E-4EC482DDCA04}" type="slidenum">
              <a:rPr lang="en-GB" smtClean="0"/>
              <a:t>12</a:t>
            </a:fld>
            <a:endParaRPr lang="en-GB"/>
          </a:p>
        </p:txBody>
      </p:sp>
    </p:spTree>
    <p:extLst>
      <p:ext uri="{BB962C8B-B14F-4D97-AF65-F5344CB8AC3E}">
        <p14:creationId xmlns:p14="http://schemas.microsoft.com/office/powerpoint/2010/main" val="211713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79D97-59B3-4E4C-894D-AB4637D8361C}"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20635-B5FC-4802-ABB2-2BF6F97F888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3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79D97-59B3-4E4C-894D-AB4637D8361C}"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99032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79D97-59B3-4E4C-894D-AB4637D8361C}"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275341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279D97-59B3-4E4C-894D-AB4637D8361C}"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196274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79D97-59B3-4E4C-894D-AB4637D8361C}" type="datetimeFigureOut">
              <a:rPr lang="en-GB" smtClean="0"/>
              <a:t>09/05/2025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20635-B5FC-4802-ABB2-2BF6F97F888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3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279D97-59B3-4E4C-894D-AB4637D8361C}" type="datetimeFigureOut">
              <a:rPr lang="en-GB" smtClean="0"/>
              <a:t>09/05/2025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377924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79D97-59B3-4E4C-894D-AB4637D8361C}" type="datetimeFigureOut">
              <a:rPr lang="en-GB" smtClean="0"/>
              <a:t>09/05/2025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280563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279D97-59B3-4E4C-894D-AB4637D8361C}" type="datetimeFigureOut">
              <a:rPr lang="en-GB" smtClean="0"/>
              <a:t>09/05/2025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209228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7279D97-59B3-4E4C-894D-AB4637D8361C}" type="datetimeFigureOut">
              <a:rPr lang="en-GB" smtClean="0"/>
              <a:t>09/05/2025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16295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7279D97-59B3-4E4C-894D-AB4637D8361C}" type="datetimeFigureOut">
              <a:rPr lang="en-GB" smtClean="0"/>
              <a:t>09/05/2025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20635-B5FC-4802-ABB2-2BF6F97F8881}" type="slidenum">
              <a:rPr lang="en-GB" smtClean="0"/>
              <a:t>‹#›</a:t>
            </a:fld>
            <a:endParaRPr lang="en-GB"/>
          </a:p>
        </p:txBody>
      </p:sp>
    </p:spTree>
    <p:extLst>
      <p:ext uri="{BB962C8B-B14F-4D97-AF65-F5344CB8AC3E}">
        <p14:creationId xmlns:p14="http://schemas.microsoft.com/office/powerpoint/2010/main" val="187894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279D97-59B3-4E4C-894D-AB4637D8361C}" type="datetimeFigureOut">
              <a:rPr lang="en-GB" smtClean="0"/>
              <a:t>09/05/2025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920635-B5FC-4802-ABB2-2BF6F97F8881}" type="slidenum">
              <a:rPr lang="en-GB" smtClean="0"/>
              <a:t>‹#›</a:t>
            </a:fld>
            <a:endParaRPr lang="en-GB"/>
          </a:p>
        </p:txBody>
      </p:sp>
    </p:spTree>
    <p:extLst>
      <p:ext uri="{BB962C8B-B14F-4D97-AF65-F5344CB8AC3E}">
        <p14:creationId xmlns:p14="http://schemas.microsoft.com/office/powerpoint/2010/main" val="32169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7279D97-59B3-4E4C-894D-AB4637D8361C}" type="datetimeFigureOut">
              <a:rPr lang="en-GB" smtClean="0"/>
              <a:t>09/05/2025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20635-B5FC-4802-ABB2-2BF6F97F888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636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1BAAD-874D-5538-EDA7-B142BC5F9C46}"/>
              </a:ext>
            </a:extLst>
          </p:cNvPr>
          <p:cNvPicPr>
            <a:picLocks noChangeAspect="1"/>
          </p:cNvPicPr>
          <p:nvPr/>
        </p:nvPicPr>
        <p:blipFill>
          <a:blip r:embed="rId2"/>
          <a:stretch>
            <a:fillRect/>
          </a:stretch>
        </p:blipFill>
        <p:spPr>
          <a:xfrm>
            <a:off x="463107" y="0"/>
            <a:ext cx="11265786" cy="6337005"/>
          </a:xfrm>
          <a:prstGeom prst="rect">
            <a:avLst/>
          </a:prstGeom>
        </p:spPr>
      </p:pic>
      <p:sp>
        <p:nvSpPr>
          <p:cNvPr id="6" name="TextBox 5">
            <a:extLst>
              <a:ext uri="{FF2B5EF4-FFF2-40B4-BE49-F238E27FC236}">
                <a16:creationId xmlns:a16="http://schemas.microsoft.com/office/drawing/2014/main" id="{F85EFD4B-5569-FC8F-55CD-E41EE4D65685}"/>
              </a:ext>
            </a:extLst>
          </p:cNvPr>
          <p:cNvSpPr txBox="1"/>
          <p:nvPr/>
        </p:nvSpPr>
        <p:spPr>
          <a:xfrm>
            <a:off x="7431480" y="380334"/>
            <a:ext cx="3966624" cy="707886"/>
          </a:xfrm>
          <a:prstGeom prst="rect">
            <a:avLst/>
          </a:prstGeom>
          <a:noFill/>
        </p:spPr>
        <p:txBody>
          <a:bodyPr wrap="square">
            <a:spAutoFit/>
          </a:bodyPr>
          <a:lstStyle/>
          <a:p>
            <a:pPr algn="ctr"/>
            <a:r>
              <a:rPr lang="en-GB" sz="4000" b="1" cap="none" dirty="0">
                <a:solidFill>
                  <a:schemeClr val="accent1"/>
                </a:solidFill>
                <a:latin typeface="Gill Sans MT" panose="020B0502020104020203" pitchFamily="34" charset="0"/>
              </a:rPr>
              <a:t>Pope Leo XIV</a:t>
            </a:r>
          </a:p>
        </p:txBody>
      </p:sp>
    </p:spTree>
    <p:extLst>
      <p:ext uri="{BB962C8B-B14F-4D97-AF65-F5344CB8AC3E}">
        <p14:creationId xmlns:p14="http://schemas.microsoft.com/office/powerpoint/2010/main" val="292679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4" y="662609"/>
            <a:ext cx="5634008" cy="4893647"/>
          </a:xfrm>
          <a:prstGeom prst="rect">
            <a:avLst/>
          </a:prstGeom>
          <a:noFill/>
        </p:spPr>
        <p:txBody>
          <a:bodyPr wrap="square" rtlCol="0">
            <a:spAutoFit/>
          </a:bodyPr>
          <a:lstStyle/>
          <a:p>
            <a:r>
              <a:rPr lang="en-GB" sz="2400" dirty="0">
                <a:latin typeface="Gill Sans MT" panose="020B0502020104020203" pitchFamily="34" charset="0"/>
              </a:rPr>
              <a:t>We pray together as Jesus taught us:</a:t>
            </a:r>
          </a:p>
          <a:p>
            <a:endParaRPr lang="en-GB" sz="2400" dirty="0">
              <a:latin typeface="Gill Sans MT" panose="020B0502020104020203" pitchFamily="34" charset="0"/>
            </a:endParaRPr>
          </a:p>
          <a:p>
            <a:r>
              <a:rPr lang="en-GB" sz="2400" dirty="0">
                <a:latin typeface="Gill Sans MT" panose="020B0502020104020203" pitchFamily="34" charset="0"/>
              </a:rPr>
              <a:t>Our Father, </a:t>
            </a:r>
          </a:p>
          <a:p>
            <a:r>
              <a:rPr lang="en-GB" sz="2400" dirty="0">
                <a:latin typeface="Gill Sans MT" panose="020B0502020104020203" pitchFamily="34" charset="0"/>
              </a:rPr>
              <a:t>who art in heaven, </a:t>
            </a:r>
          </a:p>
          <a:p>
            <a:r>
              <a:rPr lang="en-GB" sz="2400" dirty="0">
                <a:latin typeface="Gill Sans MT" panose="020B0502020104020203" pitchFamily="34" charset="0"/>
              </a:rPr>
              <a:t>hallowed be thy name; </a:t>
            </a:r>
          </a:p>
          <a:p>
            <a:r>
              <a:rPr lang="en-GB" sz="2400" dirty="0">
                <a:latin typeface="Gill Sans MT" panose="020B0502020104020203" pitchFamily="34" charset="0"/>
              </a:rPr>
              <a:t>thy kingdom come, </a:t>
            </a:r>
          </a:p>
          <a:p>
            <a:r>
              <a:rPr lang="en-GB" sz="2400" dirty="0">
                <a:latin typeface="Gill Sans MT" panose="020B0502020104020203" pitchFamily="34" charset="0"/>
              </a:rPr>
              <a:t>thy will be done on earth as it is in heaven.</a:t>
            </a:r>
          </a:p>
          <a:p>
            <a:r>
              <a:rPr lang="en-GB" sz="2400" dirty="0">
                <a:latin typeface="Gill Sans MT" panose="020B0502020104020203" pitchFamily="34" charset="0"/>
              </a:rPr>
              <a:t>Give us this day our daily bread </a:t>
            </a:r>
          </a:p>
          <a:p>
            <a:r>
              <a:rPr lang="en-GB" sz="2400" dirty="0">
                <a:latin typeface="Gill Sans MT" panose="020B0502020104020203" pitchFamily="34" charset="0"/>
              </a:rPr>
              <a:t>and forgive us our trespasses </a:t>
            </a:r>
          </a:p>
          <a:p>
            <a:r>
              <a:rPr lang="en-GB" sz="2400" dirty="0">
                <a:latin typeface="Gill Sans MT" panose="020B0502020104020203" pitchFamily="34" charset="0"/>
              </a:rPr>
              <a:t>as we forgive those who trespass against us and lead us not into temptation </a:t>
            </a:r>
          </a:p>
          <a:p>
            <a:r>
              <a:rPr lang="en-GB" sz="2400" dirty="0">
                <a:latin typeface="Gill Sans MT" panose="020B0502020104020203" pitchFamily="34" charset="0"/>
              </a:rPr>
              <a:t>but deliver us from evil. </a:t>
            </a:r>
          </a:p>
          <a:p>
            <a:r>
              <a:rPr lang="en-GB" sz="2400" dirty="0">
                <a:latin typeface="Gill Sans MT" panose="020B0502020104020203" pitchFamily="34" charset="0"/>
              </a:rPr>
              <a:t>Amen. </a:t>
            </a:r>
          </a:p>
        </p:txBody>
      </p:sp>
      <p:pic>
        <p:nvPicPr>
          <p:cNvPr id="5" name="Picture 4">
            <a:extLst>
              <a:ext uri="{FF2B5EF4-FFF2-40B4-BE49-F238E27FC236}">
                <a16:creationId xmlns:a16="http://schemas.microsoft.com/office/drawing/2014/main" id="{5EBEECDB-EF21-4838-BFDD-A2D449646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406" y="903849"/>
            <a:ext cx="3519268" cy="5278902"/>
          </a:xfrm>
          <a:prstGeom prst="rect">
            <a:avLst/>
          </a:prstGeom>
        </p:spPr>
      </p:pic>
    </p:spTree>
    <p:extLst>
      <p:ext uri="{BB962C8B-B14F-4D97-AF65-F5344CB8AC3E}">
        <p14:creationId xmlns:p14="http://schemas.microsoft.com/office/powerpoint/2010/main" val="172773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C30DA-A1B6-F95B-2BE5-A7B92B97448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976A74-449E-344A-42EC-D566BD17C30F}"/>
              </a:ext>
            </a:extLst>
          </p:cNvPr>
          <p:cNvPicPr>
            <a:picLocks noChangeAspect="1"/>
          </p:cNvPicPr>
          <p:nvPr/>
        </p:nvPicPr>
        <p:blipFill>
          <a:blip r:embed="rId2"/>
          <a:stretch>
            <a:fillRect/>
          </a:stretch>
        </p:blipFill>
        <p:spPr>
          <a:xfrm>
            <a:off x="0" y="210583"/>
            <a:ext cx="12192000" cy="6096000"/>
          </a:xfrm>
          <a:prstGeom prst="rect">
            <a:avLst/>
          </a:prstGeom>
        </p:spPr>
      </p:pic>
      <p:sp>
        <p:nvSpPr>
          <p:cNvPr id="2" name="TextBox 1">
            <a:extLst>
              <a:ext uri="{FF2B5EF4-FFF2-40B4-BE49-F238E27FC236}">
                <a16:creationId xmlns:a16="http://schemas.microsoft.com/office/drawing/2014/main" id="{CBED6F55-33D7-4201-0CD3-4A9D204262F4}"/>
              </a:ext>
            </a:extLst>
          </p:cNvPr>
          <p:cNvSpPr txBox="1"/>
          <p:nvPr/>
        </p:nvSpPr>
        <p:spPr>
          <a:xfrm>
            <a:off x="3768062" y="2777307"/>
            <a:ext cx="6949557" cy="2419124"/>
          </a:xfrm>
          <a:prstGeom prst="rect">
            <a:avLst/>
          </a:prstGeom>
          <a:noFill/>
        </p:spPr>
        <p:txBody>
          <a:bodyPr wrap="square" rtlCol="0">
            <a:spAutoFit/>
          </a:bodyPr>
          <a:lstStyle/>
          <a:p>
            <a:pPr>
              <a:lnSpc>
                <a:spcPct val="90000"/>
              </a:lnSpc>
            </a:pPr>
            <a:r>
              <a:rPr lang="en-GB" altLang="en-US" sz="2400" dirty="0">
                <a:solidFill>
                  <a:schemeClr val="accent1"/>
                </a:solidFill>
                <a:latin typeface="Gill Sans MT" panose="020B0502020104020203" pitchFamily="34" charset="0"/>
              </a:rPr>
              <a:t>Almighty God,</a:t>
            </a:r>
          </a:p>
          <a:p>
            <a:pPr>
              <a:lnSpc>
                <a:spcPct val="90000"/>
              </a:lnSpc>
            </a:pPr>
            <a:r>
              <a:rPr lang="en-GB" altLang="en-US" sz="2400" dirty="0">
                <a:solidFill>
                  <a:schemeClr val="accent1"/>
                </a:solidFill>
                <a:latin typeface="Gill Sans MT" panose="020B0502020104020203" pitchFamily="34" charset="0"/>
              </a:rPr>
              <a:t>we give thanks for the gift of Pope Leo. </a:t>
            </a:r>
          </a:p>
          <a:p>
            <a:pPr>
              <a:lnSpc>
                <a:spcPct val="90000"/>
              </a:lnSpc>
            </a:pPr>
            <a:r>
              <a:rPr lang="en-GB" altLang="en-US" sz="2400" dirty="0">
                <a:solidFill>
                  <a:schemeClr val="accent1"/>
                </a:solidFill>
                <a:latin typeface="Gill Sans MT" panose="020B0502020104020203" pitchFamily="34" charset="0"/>
              </a:rPr>
              <a:t>May he witness faithfully to the Gospel, </a:t>
            </a:r>
          </a:p>
          <a:p>
            <a:pPr>
              <a:lnSpc>
                <a:spcPct val="90000"/>
              </a:lnSpc>
            </a:pPr>
            <a:r>
              <a:rPr lang="en-GB" altLang="en-US" sz="2400" dirty="0">
                <a:solidFill>
                  <a:schemeClr val="accent1"/>
                </a:solidFill>
                <a:latin typeface="Gill Sans MT" panose="020B0502020104020203" pitchFamily="34" charset="0"/>
              </a:rPr>
              <a:t>leading with humility and compassion</a:t>
            </a:r>
          </a:p>
          <a:p>
            <a:pPr>
              <a:lnSpc>
                <a:spcPct val="90000"/>
              </a:lnSpc>
            </a:pPr>
            <a:r>
              <a:rPr lang="en-GB" altLang="en-US" sz="2400" dirty="0">
                <a:solidFill>
                  <a:schemeClr val="accent1"/>
                </a:solidFill>
                <a:latin typeface="Gill Sans MT" panose="020B0502020104020203" pitchFamily="34" charset="0"/>
              </a:rPr>
              <a:t>and inspiring all people to be pilgrims of hope. </a:t>
            </a:r>
          </a:p>
          <a:p>
            <a:pPr>
              <a:lnSpc>
                <a:spcPct val="90000"/>
              </a:lnSpc>
            </a:pPr>
            <a:r>
              <a:rPr lang="en-GB" altLang="en-US" sz="2400" dirty="0">
                <a:solidFill>
                  <a:schemeClr val="accent1"/>
                </a:solidFill>
                <a:latin typeface="Gill Sans MT" panose="020B0502020104020203" pitchFamily="34" charset="0"/>
              </a:rPr>
              <a:t>We ask this through Christ our Lord. </a:t>
            </a:r>
          </a:p>
          <a:p>
            <a:pPr>
              <a:lnSpc>
                <a:spcPct val="90000"/>
              </a:lnSpc>
            </a:pPr>
            <a:r>
              <a:rPr lang="en-GB" altLang="en-US" sz="2400" b="1" dirty="0">
                <a:solidFill>
                  <a:schemeClr val="accent1"/>
                </a:solidFill>
                <a:latin typeface="Gill Sans MT" panose="020B0502020104020203" pitchFamily="34" charset="0"/>
              </a:rPr>
              <a:t>All: </a:t>
            </a:r>
            <a:r>
              <a:rPr lang="en-GB" altLang="en-US" sz="2400" dirty="0">
                <a:solidFill>
                  <a:schemeClr val="accent1"/>
                </a:solidFill>
                <a:latin typeface="Gill Sans MT" panose="020B0502020104020203" pitchFamily="34" charset="0"/>
              </a:rPr>
              <a:t>Amen.</a:t>
            </a:r>
          </a:p>
        </p:txBody>
      </p:sp>
    </p:spTree>
    <p:extLst>
      <p:ext uri="{BB962C8B-B14F-4D97-AF65-F5344CB8AC3E}">
        <p14:creationId xmlns:p14="http://schemas.microsoft.com/office/powerpoint/2010/main" val="163317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DAB7C-EAD3-21C5-FE95-78F9F28B7BB3}"/>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097511A-27B6-12C2-4F56-0D0BBD7707CE}"/>
              </a:ext>
            </a:extLst>
          </p:cNvPr>
          <p:cNvPicPr>
            <a:picLocks noChangeAspect="1"/>
          </p:cNvPicPr>
          <p:nvPr/>
        </p:nvPicPr>
        <p:blipFill>
          <a:blip r:embed="rId3"/>
          <a:srcRect t="3579" r="-3" b="30576"/>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3" name="Picture 2">
            <a:extLst>
              <a:ext uri="{FF2B5EF4-FFF2-40B4-BE49-F238E27FC236}">
                <a16:creationId xmlns:a16="http://schemas.microsoft.com/office/drawing/2014/main" id="{E2EF19C4-BD6D-AEA1-503B-00ADAFF77294}"/>
              </a:ext>
            </a:extLst>
          </p:cNvPr>
          <p:cNvPicPr>
            <a:picLocks noChangeAspect="1"/>
          </p:cNvPicPr>
          <p:nvPr/>
        </p:nvPicPr>
        <p:blipFill>
          <a:blip r:embed="rId4"/>
          <a:srcRect l="1472" r="1" b="1"/>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026" name="Picture 2">
            <a:extLst>
              <a:ext uri="{FF2B5EF4-FFF2-40B4-BE49-F238E27FC236}">
                <a16:creationId xmlns:a16="http://schemas.microsoft.com/office/drawing/2014/main" id="{D9C4494E-5B98-BFEA-F70D-59368750CD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82011" y="3894036"/>
            <a:ext cx="8009991" cy="2957821"/>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93C0CD7-A3D4-A62D-9A31-8FB95C69DA1A}"/>
              </a:ext>
            </a:extLst>
          </p:cNvPr>
          <p:cNvPicPr>
            <a:picLocks noChangeAspect="1"/>
          </p:cNvPicPr>
          <p:nvPr/>
        </p:nvPicPr>
        <p:blipFill>
          <a:blip r:embed="rId6"/>
          <a:srcRect t="5855" r="-1" b="51854"/>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803011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0E894-2AE8-B3F3-DDE9-EBA4AD2652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E91BC5-354F-A044-F1D2-703731C5D809}"/>
              </a:ext>
            </a:extLst>
          </p:cNvPr>
          <p:cNvSpPr txBox="1"/>
          <p:nvPr/>
        </p:nvSpPr>
        <p:spPr>
          <a:xfrm>
            <a:off x="530088" y="434009"/>
            <a:ext cx="4548349" cy="4524315"/>
          </a:xfrm>
          <a:prstGeom prst="rect">
            <a:avLst/>
          </a:prstGeom>
          <a:noFill/>
        </p:spPr>
        <p:txBody>
          <a:bodyPr wrap="square" rtlCol="0">
            <a:spAutoFit/>
          </a:bodyPr>
          <a:lstStyle/>
          <a:p>
            <a:r>
              <a:rPr lang="en-GB" sz="2400" dirty="0">
                <a:latin typeface="Gill Sans MT" panose="020B0502020104020203" pitchFamily="34" charset="0"/>
              </a:rPr>
              <a:t>On Thursday 8</a:t>
            </a:r>
            <a:r>
              <a:rPr lang="en-GB" sz="2400" baseline="30000" dirty="0">
                <a:latin typeface="Gill Sans MT" panose="020B0502020104020203" pitchFamily="34" charset="0"/>
              </a:rPr>
              <a:t>th</a:t>
            </a:r>
            <a:r>
              <a:rPr lang="en-GB" sz="2400" dirty="0">
                <a:latin typeface="Gill Sans MT" panose="020B0502020104020203" pitchFamily="34" charset="0"/>
              </a:rPr>
              <a:t> May, after just two days of voting in the conclave, white smoke appeared from the chimney above the Sistine Chapel and the bells were rung, signalling to the thousands of people gathered in the square below that a new pope had been elected.</a:t>
            </a:r>
          </a:p>
          <a:p>
            <a:endParaRPr lang="en-GB" sz="2400" dirty="0">
              <a:latin typeface="Gill Sans MT" panose="020B0502020104020203" pitchFamily="34" charset="0"/>
            </a:endParaRPr>
          </a:p>
          <a:p>
            <a:r>
              <a:rPr lang="en-GB" sz="2400" dirty="0">
                <a:latin typeface="Gill Sans MT" panose="020B0502020104020203" pitchFamily="34" charset="0"/>
              </a:rPr>
              <a:t>Thousands more people rushed to the square to await the announcement. </a:t>
            </a:r>
          </a:p>
        </p:txBody>
      </p:sp>
      <p:pic>
        <p:nvPicPr>
          <p:cNvPr id="5" name="Picture 4">
            <a:extLst>
              <a:ext uri="{FF2B5EF4-FFF2-40B4-BE49-F238E27FC236}">
                <a16:creationId xmlns:a16="http://schemas.microsoft.com/office/drawing/2014/main" id="{4F5E1E97-4641-404E-8203-175573329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52" y="1512043"/>
            <a:ext cx="5768047" cy="4614437"/>
          </a:xfrm>
          <a:prstGeom prst="rect">
            <a:avLst/>
          </a:prstGeom>
        </p:spPr>
      </p:pic>
    </p:spTree>
    <p:extLst>
      <p:ext uri="{BB962C8B-B14F-4D97-AF65-F5344CB8AC3E}">
        <p14:creationId xmlns:p14="http://schemas.microsoft.com/office/powerpoint/2010/main" val="259339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5" y="431345"/>
            <a:ext cx="5337470" cy="3416320"/>
          </a:xfrm>
          <a:prstGeom prst="rect">
            <a:avLst/>
          </a:prstGeom>
          <a:noFill/>
        </p:spPr>
        <p:txBody>
          <a:bodyPr wrap="square" rtlCol="0">
            <a:spAutoFit/>
          </a:bodyPr>
          <a:lstStyle/>
          <a:p>
            <a:r>
              <a:rPr lang="en-GB" sz="2400" dirty="0">
                <a:latin typeface="Gill Sans MT" panose="020B0502020104020203" pitchFamily="34" charset="0"/>
              </a:rPr>
              <a:t>Just before 6.20pm, it was announced that Cardinal Robert Prevost had been elected as the 266</a:t>
            </a:r>
            <a:r>
              <a:rPr lang="en-GB" sz="2400" baseline="30000" dirty="0">
                <a:latin typeface="Gill Sans MT" panose="020B0502020104020203" pitchFamily="34" charset="0"/>
              </a:rPr>
              <a:t>th</a:t>
            </a:r>
            <a:r>
              <a:rPr lang="en-GB" sz="2400" dirty="0">
                <a:latin typeface="Gill Sans MT" panose="020B0502020104020203" pitchFamily="34" charset="0"/>
              </a:rPr>
              <a:t> Successor of Saint Peter and that he would be taking the name ‘Pope Leo XIV’. </a:t>
            </a:r>
          </a:p>
          <a:p>
            <a:endParaRPr lang="en-GB" sz="2400" dirty="0">
              <a:latin typeface="Gill Sans MT" panose="020B0502020104020203" pitchFamily="34" charset="0"/>
            </a:endParaRPr>
          </a:p>
          <a:p>
            <a:r>
              <a:rPr lang="en-GB" sz="2400" dirty="0">
                <a:latin typeface="Gill Sans MT" panose="020B0502020104020203" pitchFamily="34" charset="0"/>
              </a:rPr>
              <a:t>He is the first pope from North America and the first pope who is a member of the Augustinian religious order.</a:t>
            </a:r>
          </a:p>
        </p:txBody>
      </p:sp>
      <p:pic>
        <p:nvPicPr>
          <p:cNvPr id="7" name="Picture 6" descr="A person in a red robe waving&#10;&#10;AI-generated content may be incorrect.">
            <a:extLst>
              <a:ext uri="{FF2B5EF4-FFF2-40B4-BE49-F238E27FC236}">
                <a16:creationId xmlns:a16="http://schemas.microsoft.com/office/drawing/2014/main" id="{153BFDB3-8DD8-46B6-B87D-E96CB8DA0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7219" y="605169"/>
            <a:ext cx="4399044" cy="5498805"/>
          </a:xfrm>
          <a:prstGeom prst="rect">
            <a:avLst/>
          </a:prstGeom>
        </p:spPr>
      </p:pic>
    </p:spTree>
    <p:extLst>
      <p:ext uri="{BB962C8B-B14F-4D97-AF65-F5344CB8AC3E}">
        <p14:creationId xmlns:p14="http://schemas.microsoft.com/office/powerpoint/2010/main" val="330912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4" y="449957"/>
            <a:ext cx="4544416" cy="3785652"/>
          </a:xfrm>
          <a:prstGeom prst="rect">
            <a:avLst/>
          </a:prstGeom>
          <a:noFill/>
        </p:spPr>
        <p:txBody>
          <a:bodyPr wrap="square" rtlCol="0">
            <a:spAutoFit/>
          </a:bodyPr>
          <a:lstStyle/>
          <a:p>
            <a:r>
              <a:rPr lang="en-GB" sz="2400" dirty="0">
                <a:latin typeface="Gill Sans MT" panose="020B0502020104020203" pitchFamily="34" charset="0"/>
              </a:rPr>
              <a:t>The sight that greeted the new pope – thousands of people in St Peter’s Square – must have been both slightly daunting and also encouraging. </a:t>
            </a:r>
          </a:p>
          <a:p>
            <a:endParaRPr lang="en-GB" sz="2400" dirty="0">
              <a:latin typeface="Gill Sans MT" panose="020B0502020104020203" pitchFamily="34" charset="0"/>
            </a:endParaRPr>
          </a:p>
          <a:p>
            <a:r>
              <a:rPr lang="en-GB" sz="2400" dirty="0">
                <a:latin typeface="Gill Sans MT" panose="020B0502020104020203" pitchFamily="34" charset="0"/>
              </a:rPr>
              <a:t>He knows that he has great support, not only from people there, but from Catholics all around the world. </a:t>
            </a:r>
          </a:p>
        </p:txBody>
      </p:sp>
      <p:pic>
        <p:nvPicPr>
          <p:cNvPr id="4098" name="Picture 2" descr="The Pope waves on the balcony">
            <a:extLst>
              <a:ext uri="{FF2B5EF4-FFF2-40B4-BE49-F238E27FC236}">
                <a16:creationId xmlns:a16="http://schemas.microsoft.com/office/drawing/2014/main" id="{2B1B0D67-F6E3-BAF4-7336-279B0B6F8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828" y="2521910"/>
            <a:ext cx="6432697" cy="361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08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3" y="535019"/>
            <a:ext cx="4704521" cy="4524315"/>
          </a:xfrm>
          <a:prstGeom prst="rect">
            <a:avLst/>
          </a:prstGeom>
          <a:noFill/>
        </p:spPr>
        <p:txBody>
          <a:bodyPr wrap="square" rtlCol="0">
            <a:spAutoFit/>
          </a:bodyPr>
          <a:lstStyle/>
          <a:p>
            <a:r>
              <a:rPr lang="en-GB" sz="2400" dirty="0">
                <a:latin typeface="Gill Sans MT" panose="020B0502020104020203" pitchFamily="34" charset="0"/>
              </a:rPr>
              <a:t>He has chosen the name Leo. The last pope with this name was Pope Leo XIII, over one hundred years ago, whose work was the basis for Catholic Social Teaching. </a:t>
            </a:r>
          </a:p>
          <a:p>
            <a:endParaRPr lang="en-GB" sz="2400" dirty="0">
              <a:latin typeface="Gill Sans MT" panose="020B0502020104020203" pitchFamily="34" charset="0"/>
            </a:endParaRPr>
          </a:p>
          <a:p>
            <a:r>
              <a:rPr lang="en-GB" sz="2400" dirty="0">
                <a:latin typeface="Gill Sans MT" panose="020B0502020104020203" pitchFamily="34" charset="0"/>
              </a:rPr>
              <a:t>As we celebrate this Year of Jubilee when we are called to be Pilgrims of Hope, we give thanks that Pope Leo will continue to speak up for those who are poor or marginalised in our world. </a:t>
            </a:r>
          </a:p>
        </p:txBody>
      </p:sp>
      <p:sp>
        <p:nvSpPr>
          <p:cNvPr id="4" name="TextBox 3">
            <a:extLst>
              <a:ext uri="{FF2B5EF4-FFF2-40B4-BE49-F238E27FC236}">
                <a16:creationId xmlns:a16="http://schemas.microsoft.com/office/drawing/2014/main" id="{B3F9994D-8010-6571-00F3-61C9BFB074FC}"/>
              </a:ext>
            </a:extLst>
          </p:cNvPr>
          <p:cNvSpPr txBox="1"/>
          <p:nvPr/>
        </p:nvSpPr>
        <p:spPr>
          <a:xfrm>
            <a:off x="6543551" y="3832463"/>
            <a:ext cx="5223939" cy="2308324"/>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a:latin typeface="Gill Sans MT" panose="020B0502020104020203" pitchFamily="34" charset="0"/>
                <a:cs typeface="Times New Roman" panose="02020603050405020304" pitchFamily="18" charset="0"/>
              </a:rPr>
              <a:t>In his first speech, Pope Leo said, ‘We are disciples of Christ, Christ goes before us, and the world needs his light. Humanity needs Christ as a bridge to be reached by God and his love. Help us, and help each other, build bridges.’</a:t>
            </a:r>
          </a:p>
        </p:txBody>
      </p:sp>
      <p:pic>
        <p:nvPicPr>
          <p:cNvPr id="3" name="Picture 2">
            <a:extLst>
              <a:ext uri="{FF2B5EF4-FFF2-40B4-BE49-F238E27FC236}">
                <a16:creationId xmlns:a16="http://schemas.microsoft.com/office/drawing/2014/main" id="{89A2602D-F599-DDCD-B5C9-28BFEF3ABF65}"/>
              </a:ext>
            </a:extLst>
          </p:cNvPr>
          <p:cNvPicPr>
            <a:picLocks noChangeAspect="1"/>
          </p:cNvPicPr>
          <p:nvPr/>
        </p:nvPicPr>
        <p:blipFill>
          <a:blip r:embed="rId2"/>
          <a:srcRect l="12868" t="23411" r="13234" b="22480"/>
          <a:stretch/>
        </p:blipFill>
        <p:spPr>
          <a:xfrm>
            <a:off x="7363935" y="7157"/>
            <a:ext cx="3583172" cy="3710764"/>
          </a:xfrm>
          <a:prstGeom prst="rect">
            <a:avLst/>
          </a:prstGeom>
        </p:spPr>
      </p:pic>
    </p:spTree>
    <p:extLst>
      <p:ext uri="{BB962C8B-B14F-4D97-AF65-F5344CB8AC3E}">
        <p14:creationId xmlns:p14="http://schemas.microsoft.com/office/powerpoint/2010/main" val="153632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4" y="662609"/>
            <a:ext cx="5526156" cy="3046988"/>
          </a:xfrm>
          <a:prstGeom prst="rect">
            <a:avLst/>
          </a:prstGeom>
          <a:noFill/>
        </p:spPr>
        <p:txBody>
          <a:bodyPr wrap="square" rtlCol="0">
            <a:spAutoFit/>
          </a:bodyPr>
          <a:lstStyle/>
          <a:p>
            <a:r>
              <a:rPr lang="en-GB" sz="2400" dirty="0">
                <a:latin typeface="Gill Sans MT" panose="020B0502020104020203" pitchFamily="34" charset="0"/>
              </a:rPr>
              <a:t>Pope Leo speaks many languages – English, Spanish, Italian, French and Portuguese – and he can also read Latin and German. </a:t>
            </a:r>
          </a:p>
          <a:p>
            <a:endParaRPr lang="en-GB" sz="2400" dirty="0">
              <a:latin typeface="Gill Sans MT" panose="020B0502020104020203" pitchFamily="34" charset="0"/>
            </a:endParaRPr>
          </a:p>
          <a:p>
            <a:r>
              <a:rPr lang="en-GB" sz="2400" dirty="0">
                <a:latin typeface="Gill Sans MT" panose="020B0502020104020203" pitchFamily="34" charset="0"/>
              </a:rPr>
              <a:t>He was born in Chicago but has spent many years living in Peru as a missionary. He has been a cardinal for less than two years.  </a:t>
            </a:r>
            <a:endParaRPr lang="en-US" sz="2400" dirty="0">
              <a:latin typeface="Gill Sans MT" panose="020B0502020104020203" pitchFamily="34" charset="0"/>
            </a:endParaRPr>
          </a:p>
        </p:txBody>
      </p:sp>
      <p:pic>
        <p:nvPicPr>
          <p:cNvPr id="3" name="Picture 2">
            <a:extLst>
              <a:ext uri="{FF2B5EF4-FFF2-40B4-BE49-F238E27FC236}">
                <a16:creationId xmlns:a16="http://schemas.microsoft.com/office/drawing/2014/main" id="{DDE7A3AB-CAE3-4A67-8883-93D52737E1CC}"/>
              </a:ext>
            </a:extLst>
          </p:cNvPr>
          <p:cNvPicPr>
            <a:picLocks noChangeAspect="1"/>
          </p:cNvPicPr>
          <p:nvPr/>
        </p:nvPicPr>
        <p:blipFill>
          <a:blip r:embed="rId2"/>
          <a:stretch>
            <a:fillRect/>
          </a:stretch>
        </p:blipFill>
        <p:spPr>
          <a:xfrm>
            <a:off x="6040445" y="2799471"/>
            <a:ext cx="5990801" cy="3370824"/>
          </a:xfrm>
          <a:prstGeom prst="rect">
            <a:avLst/>
          </a:prstGeom>
        </p:spPr>
      </p:pic>
    </p:spTree>
    <p:extLst>
      <p:ext uri="{BB962C8B-B14F-4D97-AF65-F5344CB8AC3E}">
        <p14:creationId xmlns:p14="http://schemas.microsoft.com/office/powerpoint/2010/main" val="19001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BF71D-0CEF-B122-D1B7-803A086713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CEFB205-8B01-096C-9D2C-54B9E84587A8}"/>
              </a:ext>
            </a:extLst>
          </p:cNvPr>
          <p:cNvSpPr txBox="1"/>
          <p:nvPr/>
        </p:nvSpPr>
        <p:spPr>
          <a:xfrm>
            <a:off x="569844" y="662609"/>
            <a:ext cx="5296384" cy="3046988"/>
          </a:xfrm>
          <a:prstGeom prst="rect">
            <a:avLst/>
          </a:prstGeom>
          <a:noFill/>
        </p:spPr>
        <p:txBody>
          <a:bodyPr wrap="square" rtlCol="0">
            <a:spAutoFit/>
          </a:bodyPr>
          <a:lstStyle/>
          <a:p>
            <a:r>
              <a:rPr lang="en-GB" sz="2400" dirty="0">
                <a:latin typeface="Gill Sans MT" panose="020B0502020104020203" pitchFamily="34" charset="0"/>
              </a:rPr>
              <a:t>On the balcony, Pope Leo’s first words were ‘Peace be with all of you’, echoing the words Jesus spoke to his disciples when he appeared to them after his Resurrection. </a:t>
            </a:r>
          </a:p>
          <a:p>
            <a:endParaRPr lang="en-GB" sz="2400" dirty="0">
              <a:latin typeface="Gill Sans MT" panose="020B0502020104020203" pitchFamily="34" charset="0"/>
            </a:endParaRPr>
          </a:p>
          <a:p>
            <a:r>
              <a:rPr lang="en-GB" sz="2400" dirty="0">
                <a:latin typeface="Gill Sans MT" panose="020B0502020104020203" pitchFamily="34" charset="0"/>
              </a:rPr>
              <a:t>Let us listen to those words from John’s Gospel. </a:t>
            </a:r>
          </a:p>
        </p:txBody>
      </p:sp>
      <p:pic>
        <p:nvPicPr>
          <p:cNvPr id="3" name="Picture 2">
            <a:extLst>
              <a:ext uri="{FF2B5EF4-FFF2-40B4-BE49-F238E27FC236}">
                <a16:creationId xmlns:a16="http://schemas.microsoft.com/office/drawing/2014/main" id="{F5D36D99-E2AD-E678-49B9-DC8CA2C89E77}"/>
              </a:ext>
            </a:extLst>
          </p:cNvPr>
          <p:cNvPicPr>
            <a:picLocks noChangeAspect="1"/>
          </p:cNvPicPr>
          <p:nvPr/>
        </p:nvPicPr>
        <p:blipFill>
          <a:blip r:embed="rId2"/>
          <a:stretch>
            <a:fillRect/>
          </a:stretch>
        </p:blipFill>
        <p:spPr>
          <a:xfrm>
            <a:off x="7778071" y="893133"/>
            <a:ext cx="4218999" cy="5273749"/>
          </a:xfrm>
          <a:prstGeom prst="rect">
            <a:avLst/>
          </a:prstGeom>
        </p:spPr>
      </p:pic>
    </p:spTree>
    <p:extLst>
      <p:ext uri="{BB962C8B-B14F-4D97-AF65-F5344CB8AC3E}">
        <p14:creationId xmlns:p14="http://schemas.microsoft.com/office/powerpoint/2010/main" val="166360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BAACB-AF7B-7692-F1A6-CA3F1A3FB971}"/>
              </a:ext>
            </a:extLst>
          </p:cNvPr>
          <p:cNvPicPr>
            <a:picLocks noChangeAspect="1"/>
          </p:cNvPicPr>
          <p:nvPr/>
        </p:nvPicPr>
        <p:blipFill>
          <a:blip r:embed="rId2"/>
          <a:stretch>
            <a:fillRect/>
          </a:stretch>
        </p:blipFill>
        <p:spPr>
          <a:xfrm>
            <a:off x="0" y="233917"/>
            <a:ext cx="12158476" cy="6079238"/>
          </a:xfrm>
          <a:prstGeom prst="rect">
            <a:avLst/>
          </a:prstGeom>
        </p:spPr>
      </p:pic>
      <p:sp>
        <p:nvSpPr>
          <p:cNvPr id="2" name="TextBox 1">
            <a:extLst>
              <a:ext uri="{FF2B5EF4-FFF2-40B4-BE49-F238E27FC236}">
                <a16:creationId xmlns:a16="http://schemas.microsoft.com/office/drawing/2014/main" id="{E014674E-9A50-47BB-9D45-13E9F6FBE8C5}"/>
              </a:ext>
            </a:extLst>
          </p:cNvPr>
          <p:cNvSpPr txBox="1"/>
          <p:nvPr/>
        </p:nvSpPr>
        <p:spPr>
          <a:xfrm>
            <a:off x="3429145" y="1936701"/>
            <a:ext cx="8729331" cy="4376454"/>
          </a:xfrm>
          <a:prstGeom prst="rect">
            <a:avLst/>
          </a:prstGeom>
          <a:noFill/>
        </p:spPr>
        <p:txBody>
          <a:bodyPr wrap="square" rtlCol="0">
            <a:spAutoFit/>
          </a:bodyPr>
          <a:lstStyle/>
          <a:p>
            <a:pPr>
              <a:lnSpc>
                <a:spcPct val="107000"/>
              </a:lnSpc>
            </a:pPr>
            <a:r>
              <a:rPr lang="en-GB" sz="2400" dirty="0">
                <a:solidFill>
                  <a:schemeClr val="accent1"/>
                </a:solidFill>
                <a:latin typeface="Gill Sans MT" panose="020B0502020104020203" pitchFamily="34" charset="0"/>
              </a:rPr>
              <a:t>On the evening of that day, the first day of the week, </a:t>
            </a:r>
          </a:p>
          <a:p>
            <a:pPr>
              <a:lnSpc>
                <a:spcPct val="107000"/>
              </a:lnSpc>
            </a:pPr>
            <a:r>
              <a:rPr lang="en-GB" sz="2400" dirty="0">
                <a:solidFill>
                  <a:schemeClr val="accent1"/>
                </a:solidFill>
                <a:latin typeface="Gill Sans MT" panose="020B0502020104020203" pitchFamily="34" charset="0"/>
              </a:rPr>
              <a:t>the doors being locked where the disciples were for fear of the Jews, </a:t>
            </a:r>
          </a:p>
          <a:p>
            <a:pPr>
              <a:lnSpc>
                <a:spcPct val="107000"/>
              </a:lnSpc>
            </a:pPr>
            <a:r>
              <a:rPr lang="en-GB" sz="2400" dirty="0">
                <a:solidFill>
                  <a:schemeClr val="accent1"/>
                </a:solidFill>
                <a:latin typeface="Gill Sans MT" panose="020B0502020104020203" pitchFamily="34" charset="0"/>
              </a:rPr>
              <a:t>Jesus came and stood among them and said to them, </a:t>
            </a:r>
          </a:p>
          <a:p>
            <a:pPr>
              <a:lnSpc>
                <a:spcPct val="107000"/>
              </a:lnSpc>
            </a:pPr>
            <a:r>
              <a:rPr lang="en-GB" sz="2400" dirty="0">
                <a:solidFill>
                  <a:schemeClr val="accent1"/>
                </a:solidFill>
                <a:latin typeface="Gill Sans MT" panose="020B0502020104020203" pitchFamily="34" charset="0"/>
              </a:rPr>
              <a:t>‘Peace be with you.’ </a:t>
            </a:r>
          </a:p>
          <a:p>
            <a:pPr>
              <a:lnSpc>
                <a:spcPct val="107000"/>
              </a:lnSpc>
            </a:pPr>
            <a:r>
              <a:rPr lang="en-GB" sz="2400" dirty="0">
                <a:solidFill>
                  <a:schemeClr val="accent1"/>
                </a:solidFill>
                <a:latin typeface="Gill Sans MT" panose="020B0502020104020203" pitchFamily="34" charset="0"/>
              </a:rPr>
              <a:t>When he had said this, he showed them his hands and his side. </a:t>
            </a:r>
          </a:p>
          <a:p>
            <a:pPr>
              <a:lnSpc>
                <a:spcPct val="107000"/>
              </a:lnSpc>
            </a:pPr>
            <a:r>
              <a:rPr lang="en-GB" sz="2400" dirty="0">
                <a:solidFill>
                  <a:schemeClr val="accent1"/>
                </a:solidFill>
                <a:latin typeface="Gill Sans MT" panose="020B0502020104020203" pitchFamily="34" charset="0"/>
              </a:rPr>
              <a:t>Then the disciples were glad when they saw the Lord. </a:t>
            </a:r>
          </a:p>
          <a:p>
            <a:pPr>
              <a:lnSpc>
                <a:spcPct val="107000"/>
              </a:lnSpc>
            </a:pPr>
            <a:r>
              <a:rPr lang="en-GB" sz="2400" dirty="0">
                <a:solidFill>
                  <a:schemeClr val="accent1"/>
                </a:solidFill>
                <a:latin typeface="Gill Sans MT" panose="020B0502020104020203" pitchFamily="34" charset="0"/>
              </a:rPr>
              <a:t>Jesus said to them again, ‘Peace be with you. </a:t>
            </a:r>
          </a:p>
          <a:p>
            <a:pPr>
              <a:lnSpc>
                <a:spcPct val="107000"/>
              </a:lnSpc>
            </a:pPr>
            <a:r>
              <a:rPr lang="en-GB" sz="2400" dirty="0">
                <a:solidFill>
                  <a:schemeClr val="accent1"/>
                </a:solidFill>
                <a:latin typeface="Gill Sans MT" panose="020B0502020104020203" pitchFamily="34" charset="0"/>
              </a:rPr>
              <a:t>As the Father has sent me, even so I am sending you.’ </a:t>
            </a:r>
          </a:p>
          <a:p>
            <a:pPr>
              <a:lnSpc>
                <a:spcPct val="107000"/>
              </a:lnSpc>
            </a:pPr>
            <a:r>
              <a:rPr lang="en-GB" sz="2400" dirty="0">
                <a:solidFill>
                  <a:schemeClr val="accent1"/>
                </a:solidFill>
                <a:latin typeface="Gill Sans MT" panose="020B0502020104020203" pitchFamily="34" charset="0"/>
              </a:rPr>
              <a:t>And when he had said this, he breathed on them </a:t>
            </a:r>
          </a:p>
          <a:p>
            <a:pPr>
              <a:lnSpc>
                <a:spcPct val="107000"/>
              </a:lnSpc>
            </a:pPr>
            <a:r>
              <a:rPr lang="en-GB" sz="2400" dirty="0">
                <a:solidFill>
                  <a:schemeClr val="accent1"/>
                </a:solidFill>
                <a:latin typeface="Gill Sans MT" panose="020B0502020104020203" pitchFamily="34" charset="0"/>
              </a:rPr>
              <a:t>and said to them, ‘Receive the Holy Spirit’.</a:t>
            </a:r>
            <a:endParaRPr lang="en-GB" sz="1400" dirty="0">
              <a:solidFill>
                <a:schemeClr val="accent1"/>
              </a:solidFill>
              <a:latin typeface="Gill Sans MT" panose="020B0502020104020203" pitchFamily="34" charset="0"/>
            </a:endParaRPr>
          </a:p>
          <a:p>
            <a:pPr algn="r">
              <a:lnSpc>
                <a:spcPct val="90000"/>
              </a:lnSpc>
            </a:pPr>
            <a:r>
              <a:rPr lang="en-GB" altLang="en-US" sz="2400" i="1" dirty="0">
                <a:solidFill>
                  <a:schemeClr val="accent1"/>
                </a:solidFill>
                <a:latin typeface="Gill Sans MT" panose="020B0502020104020203" pitchFamily="34" charset="0"/>
              </a:rPr>
              <a:t>John 20:19-22</a:t>
            </a:r>
          </a:p>
        </p:txBody>
      </p:sp>
    </p:spTree>
    <p:extLst>
      <p:ext uri="{BB962C8B-B14F-4D97-AF65-F5344CB8AC3E}">
        <p14:creationId xmlns:p14="http://schemas.microsoft.com/office/powerpoint/2010/main" val="188559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4674E-9A50-47BB-9D45-13E9F6FBE8C5}"/>
              </a:ext>
            </a:extLst>
          </p:cNvPr>
          <p:cNvSpPr txBox="1"/>
          <p:nvPr/>
        </p:nvSpPr>
        <p:spPr>
          <a:xfrm>
            <a:off x="569843" y="662609"/>
            <a:ext cx="7287617" cy="5509200"/>
          </a:xfrm>
          <a:prstGeom prst="rect">
            <a:avLst/>
          </a:prstGeom>
          <a:noFill/>
        </p:spPr>
        <p:txBody>
          <a:bodyPr wrap="square" rtlCol="0">
            <a:spAutoFit/>
          </a:bodyPr>
          <a:lstStyle/>
          <a:p>
            <a:pPr defTabSz="914400">
              <a:defRPr/>
            </a:pPr>
            <a:r>
              <a:rPr lang="en-GB" sz="2400" dirty="0">
                <a:latin typeface="Gill Sans MT" panose="020B0502020104020203" pitchFamily="34" charset="0"/>
              </a:rPr>
              <a:t>We pray that Pope Leo may lead the Church with wisdom and compassion and be a sign of God’s love and mercy for all. </a:t>
            </a:r>
          </a:p>
          <a:p>
            <a:pPr defTabSz="914400">
              <a:defRPr/>
            </a:pPr>
            <a:endParaRPr lang="en-GB" sz="1200" dirty="0">
              <a:latin typeface="Gill Sans MT" panose="020B0502020104020203" pitchFamily="34" charset="0"/>
            </a:endParaRPr>
          </a:p>
          <a:p>
            <a:pPr defTabSz="914400">
              <a:defRPr/>
            </a:pPr>
            <a:r>
              <a:rPr lang="en-GB" sz="2400" dirty="0">
                <a:latin typeface="Gill Sans MT" panose="020B0502020104020203" pitchFamily="34" charset="0"/>
              </a:rPr>
              <a:t>	Lord, in your mercy.	</a:t>
            </a:r>
            <a:r>
              <a:rPr lang="en-GB" sz="2400" b="1" dirty="0">
                <a:latin typeface="Gill Sans MT" panose="020B0502020104020203" pitchFamily="34" charset="0"/>
              </a:rPr>
              <a:t>All:</a:t>
            </a:r>
            <a:r>
              <a:rPr lang="en-GB" sz="2400" dirty="0">
                <a:latin typeface="Gill Sans MT" panose="020B0502020104020203" pitchFamily="34" charset="0"/>
              </a:rPr>
              <a:t> Hear our prayer.</a:t>
            </a:r>
          </a:p>
          <a:p>
            <a:endParaRPr lang="en-GB" sz="2400" dirty="0">
              <a:latin typeface="Gill Sans MT" panose="020B0502020104020203" pitchFamily="34" charset="0"/>
            </a:endParaRPr>
          </a:p>
          <a:p>
            <a:pPr defTabSz="914400">
              <a:defRPr/>
            </a:pPr>
            <a:r>
              <a:rPr lang="en-GB" sz="2400" dirty="0">
                <a:latin typeface="Gill Sans MT" panose="020B0502020104020203" pitchFamily="34" charset="0"/>
              </a:rPr>
              <a:t>We pray that Pope Leo may have the courage to speak the message of the Gospel, bringing hope to those who need it most.</a:t>
            </a:r>
          </a:p>
          <a:p>
            <a:pPr defTabSz="914400">
              <a:defRPr/>
            </a:pPr>
            <a:endParaRPr lang="en-GB" sz="1200" dirty="0">
              <a:latin typeface="Gill Sans MT" panose="020B0502020104020203" pitchFamily="34" charset="0"/>
            </a:endParaRPr>
          </a:p>
          <a:p>
            <a:pPr defTabSz="914400">
              <a:defRPr/>
            </a:pPr>
            <a:r>
              <a:rPr lang="en-GB" sz="2400" dirty="0">
                <a:latin typeface="Gill Sans MT" panose="020B0502020104020203" pitchFamily="34" charset="0"/>
              </a:rPr>
              <a:t>	Lord, in your mercy.	</a:t>
            </a:r>
            <a:r>
              <a:rPr lang="en-GB" sz="2400" b="1" dirty="0">
                <a:latin typeface="Gill Sans MT" panose="020B0502020104020203" pitchFamily="34" charset="0"/>
              </a:rPr>
              <a:t>All:</a:t>
            </a:r>
            <a:r>
              <a:rPr lang="en-GB" sz="2400" dirty="0">
                <a:latin typeface="Gill Sans MT" panose="020B0502020104020203" pitchFamily="34" charset="0"/>
              </a:rPr>
              <a:t> Hear our prayer.</a:t>
            </a:r>
          </a:p>
          <a:p>
            <a:pPr defTabSz="914400">
              <a:defRPr/>
            </a:pPr>
            <a:endParaRPr lang="en-GB" sz="2400" dirty="0">
              <a:latin typeface="Gill Sans MT" panose="020B0502020104020203" pitchFamily="34" charset="0"/>
            </a:endParaRPr>
          </a:p>
          <a:p>
            <a:pPr defTabSz="914400">
              <a:defRPr/>
            </a:pPr>
            <a:r>
              <a:rPr lang="en-GB" sz="2400" dirty="0">
                <a:latin typeface="Gill Sans MT" panose="020B0502020104020203" pitchFamily="34" charset="0"/>
              </a:rPr>
              <a:t>We pray that Pope Leo may bring unity where there is division and peace where there is conflict.  </a:t>
            </a:r>
          </a:p>
          <a:p>
            <a:pPr defTabSz="914400">
              <a:defRPr/>
            </a:pPr>
            <a:endParaRPr lang="en-GB" sz="1200" dirty="0">
              <a:latin typeface="Gill Sans MT" panose="020B0502020104020203" pitchFamily="34" charset="0"/>
            </a:endParaRPr>
          </a:p>
          <a:p>
            <a:pPr defTabSz="914400">
              <a:defRPr/>
            </a:pPr>
            <a:r>
              <a:rPr lang="en-GB" sz="2400" dirty="0">
                <a:latin typeface="Gill Sans MT" panose="020B0502020104020203" pitchFamily="34" charset="0"/>
              </a:rPr>
              <a:t>	Lord, in your mercy.	</a:t>
            </a:r>
            <a:r>
              <a:rPr lang="en-GB" sz="2400" b="1" dirty="0">
                <a:latin typeface="Gill Sans MT" panose="020B0502020104020203" pitchFamily="34" charset="0"/>
              </a:rPr>
              <a:t>All:</a:t>
            </a:r>
            <a:r>
              <a:rPr lang="en-GB" sz="2400" dirty="0">
                <a:latin typeface="Gill Sans MT" panose="020B0502020104020203" pitchFamily="34" charset="0"/>
              </a:rPr>
              <a:t> Hear our prayer.</a:t>
            </a:r>
          </a:p>
        </p:txBody>
      </p:sp>
      <p:pic>
        <p:nvPicPr>
          <p:cNvPr id="5" name="Picture 4">
            <a:extLst>
              <a:ext uri="{FF2B5EF4-FFF2-40B4-BE49-F238E27FC236}">
                <a16:creationId xmlns:a16="http://schemas.microsoft.com/office/drawing/2014/main" id="{E4F77D37-4B99-488C-8745-675E400C6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5698" y="198808"/>
            <a:ext cx="3322219" cy="5973001"/>
          </a:xfrm>
          <a:prstGeom prst="rect">
            <a:avLst/>
          </a:prstGeom>
        </p:spPr>
      </p:pic>
    </p:spTree>
    <p:extLst>
      <p:ext uri="{BB962C8B-B14F-4D97-AF65-F5344CB8AC3E}">
        <p14:creationId xmlns:p14="http://schemas.microsoft.com/office/powerpoint/2010/main" val="2694884813"/>
      </p:ext>
    </p:extLst>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1086</TotalTime>
  <Words>758</Words>
  <Application>Microsoft Office PowerPoint</Application>
  <PresentationFormat>Widescreen</PresentationFormat>
  <Paragraphs>64</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Gill Sans MT</vt:lpstr>
      <vt:lpstr>Times New Roman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Pope Francis</dc:title>
  <dc:creator>Jane Porter</dc:creator>
  <cp:lastModifiedBy>Jane Porter</cp:lastModifiedBy>
  <cp:revision>39</cp:revision>
  <dcterms:created xsi:type="dcterms:W3CDTF">2025-03-11T10:35:41Z</dcterms:created>
  <dcterms:modified xsi:type="dcterms:W3CDTF">2025-05-09T11:01:49Z</dcterms:modified>
</cp:coreProperties>
</file>