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70" r:id="rId3"/>
    <p:sldId id="260" r:id="rId4"/>
    <p:sldId id="261" r:id="rId5"/>
    <p:sldId id="262" r:id="rId6"/>
    <p:sldId id="263" r:id="rId7"/>
    <p:sldId id="268" r:id="rId8"/>
    <p:sldId id="267" r:id="rId9"/>
    <p:sldId id="264" r:id="rId10"/>
    <p:sldId id="265" r:id="rId11"/>
    <p:sldId id="275" r:id="rId12"/>
    <p:sldId id="274" r:id="rId13"/>
    <p:sldId id="273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5FB46-01B2-4EFB-B11F-FAA0E922052B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CBE0F-6A45-47BF-8273-3D8750F9B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Produced for Saint Thomas Catholic Academies Trust </a:t>
            </a:r>
            <a:r>
              <a:rPr lang="en-GB"/>
              <a:t>by Jane Porter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CBE0F-6A45-47BF-8273-3D8750F9B48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58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9D97-59B3-4E4C-894D-AB4637D8361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0635-B5FC-4802-ABB2-2BF6F97F888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3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9D97-59B3-4E4C-894D-AB4637D8361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0635-B5FC-4802-ABB2-2BF6F97F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2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9D97-59B3-4E4C-894D-AB4637D8361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0635-B5FC-4802-ABB2-2BF6F97F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41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9D97-59B3-4E4C-894D-AB4637D8361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0635-B5FC-4802-ABB2-2BF6F97F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4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9D97-59B3-4E4C-894D-AB4637D8361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0635-B5FC-4802-ABB2-2BF6F97F888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36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9D97-59B3-4E4C-894D-AB4637D8361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0635-B5FC-4802-ABB2-2BF6F97F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24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9D97-59B3-4E4C-894D-AB4637D8361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0635-B5FC-4802-ABB2-2BF6F97F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63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9D97-59B3-4E4C-894D-AB4637D8361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0635-B5FC-4802-ABB2-2BF6F97F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8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9D97-59B3-4E4C-894D-AB4637D8361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0635-B5FC-4802-ABB2-2BF6F97F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5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279D97-59B3-4E4C-894D-AB4637D8361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920635-B5FC-4802-ABB2-2BF6F97F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94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9D97-59B3-4E4C-894D-AB4637D8361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0635-B5FC-4802-ABB2-2BF6F97F88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279D97-59B3-4E4C-894D-AB4637D8361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3920635-B5FC-4802-ABB2-2BF6F97F888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63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E64961-A8CA-53FB-F502-F329B03844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097" y="248478"/>
            <a:ext cx="8789806" cy="5854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5EFD4B-5569-FC8F-55CD-E41EE4D65685}"/>
              </a:ext>
            </a:extLst>
          </p:cNvPr>
          <p:cNvSpPr txBox="1"/>
          <p:nvPr/>
        </p:nvSpPr>
        <p:spPr>
          <a:xfrm>
            <a:off x="1866071" y="521011"/>
            <a:ext cx="329233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cap="none" dirty="0">
                <a:solidFill>
                  <a:schemeClr val="accent1"/>
                </a:solidFill>
                <a:latin typeface="Gill Sans MT" panose="020B0502020104020203" pitchFamily="34" charset="0"/>
              </a:rPr>
              <a:t>Pope Francis</a:t>
            </a:r>
          </a:p>
          <a:p>
            <a:pPr algn="ctr"/>
            <a:endParaRPr lang="en-GB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2400" cap="none" dirty="0">
                <a:solidFill>
                  <a:schemeClr val="accent1"/>
                </a:solidFill>
                <a:latin typeface="Gill Sans MT" panose="020B0502020104020203" pitchFamily="34" charset="0"/>
              </a:rPr>
              <a:t>17 December 1936 </a:t>
            </a:r>
          </a:p>
          <a:p>
            <a:pPr algn="ctr"/>
            <a:r>
              <a:rPr lang="en-GB" sz="2400" cap="none" dirty="0">
                <a:solidFill>
                  <a:schemeClr val="accent1"/>
                </a:solidFill>
                <a:latin typeface="Gill Sans MT" panose="020B0502020104020203" pitchFamily="34" charset="0"/>
              </a:rPr>
              <a:t>– </a:t>
            </a:r>
          </a:p>
          <a:p>
            <a:pPr algn="ctr"/>
            <a:r>
              <a:rPr lang="en-GB" sz="2400" cap="none" dirty="0">
                <a:solidFill>
                  <a:schemeClr val="accent1"/>
                </a:solidFill>
                <a:latin typeface="Gill Sans MT" panose="020B0502020104020203" pitchFamily="34" charset="0"/>
              </a:rPr>
              <a:t>21 April 2025</a:t>
            </a:r>
          </a:p>
        </p:txBody>
      </p:sp>
    </p:spTree>
    <p:extLst>
      <p:ext uri="{BB962C8B-B14F-4D97-AF65-F5344CB8AC3E}">
        <p14:creationId xmlns:p14="http://schemas.microsoft.com/office/powerpoint/2010/main" val="2926790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BAACB-AF7B-7692-F1A6-CA3F1A3FB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404478"/>
            <a:ext cx="11442700" cy="5721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14674E-9A50-47BB-9D45-13E9F6FBE8C5}"/>
              </a:ext>
            </a:extLst>
          </p:cNvPr>
          <p:cNvSpPr txBox="1"/>
          <p:nvPr/>
        </p:nvSpPr>
        <p:spPr>
          <a:xfrm>
            <a:off x="4533901" y="2821609"/>
            <a:ext cx="5626099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accent1"/>
                </a:solidFill>
                <a:latin typeface="Gill Sans MT" panose="020B0502020104020203" pitchFamily="34" charset="0"/>
              </a:rPr>
              <a:t>Jesus said, 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accent1"/>
                </a:solidFill>
                <a:latin typeface="Gill Sans MT" panose="020B0502020104020203" pitchFamily="34" charset="0"/>
              </a:rPr>
              <a:t>‘I am the resurrection and the life. 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accent1"/>
                </a:solidFill>
                <a:latin typeface="Gill Sans MT" panose="020B0502020104020203" pitchFamily="34" charset="0"/>
              </a:rPr>
              <a:t>Whoever believes in me, though he die, 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accent1"/>
                </a:solidFill>
                <a:latin typeface="Gill Sans MT" panose="020B0502020104020203" pitchFamily="34" charset="0"/>
              </a:rPr>
              <a:t>yet shall he live, 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accent1"/>
                </a:solidFill>
                <a:latin typeface="Gill Sans MT" panose="020B0502020104020203" pitchFamily="34" charset="0"/>
              </a:rPr>
              <a:t>and everyone who lives and believes in me 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accent1"/>
                </a:solidFill>
                <a:latin typeface="Gill Sans MT" panose="020B0502020104020203" pitchFamily="34" charset="0"/>
              </a:rPr>
              <a:t>shall never die.’</a:t>
            </a:r>
          </a:p>
          <a:p>
            <a:pPr>
              <a:lnSpc>
                <a:spcPct val="90000"/>
              </a:lnSpc>
            </a:pPr>
            <a:endParaRPr lang="en-GB" altLang="en-US" sz="2400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GB" altLang="en-US" sz="2000" i="1" dirty="0">
                <a:solidFill>
                  <a:schemeClr val="accent1"/>
                </a:solidFill>
                <a:latin typeface="Gill Sans MT" panose="020B0502020104020203" pitchFamily="34" charset="0"/>
              </a:rPr>
              <a:t>John 11:25-26</a:t>
            </a:r>
          </a:p>
        </p:txBody>
      </p:sp>
    </p:spTree>
    <p:extLst>
      <p:ext uri="{BB962C8B-B14F-4D97-AF65-F5344CB8AC3E}">
        <p14:creationId xmlns:p14="http://schemas.microsoft.com/office/powerpoint/2010/main" val="188559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C30DA-A1B6-F95B-2BE5-A7B92B974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76A74-449E-344A-42EC-D566BD17C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404478"/>
            <a:ext cx="11442700" cy="5721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ED6F55-33D7-4201-0CD3-4A9D204262F4}"/>
              </a:ext>
            </a:extLst>
          </p:cNvPr>
          <p:cNvSpPr txBox="1"/>
          <p:nvPr/>
        </p:nvSpPr>
        <p:spPr>
          <a:xfrm>
            <a:off x="4597401" y="2288209"/>
            <a:ext cx="6400799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accent1"/>
                </a:solidFill>
                <a:latin typeface="Gill Sans MT" panose="020B0502020104020203" pitchFamily="34" charset="0"/>
              </a:rPr>
              <a:t>Almighty God,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accent1"/>
                </a:solidFill>
                <a:latin typeface="Gill Sans MT" panose="020B0502020104020203" pitchFamily="34" charset="0"/>
              </a:rPr>
              <a:t>we thank you for the life of Pope Francis. </a:t>
            </a:r>
          </a:p>
          <a:p>
            <a:pPr>
              <a:lnSpc>
                <a:spcPct val="90000"/>
              </a:lnSpc>
            </a:pPr>
            <a:endParaRPr lang="en-GB" altLang="en-US" sz="2400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accent1"/>
                </a:solidFill>
                <a:latin typeface="Gill Sans MT" panose="020B0502020104020203" pitchFamily="34" charset="0"/>
              </a:rPr>
              <a:t>May we who mourn his death, 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accent1"/>
                </a:solidFill>
                <a:latin typeface="Gill Sans MT" panose="020B0502020104020203" pitchFamily="34" charset="0"/>
              </a:rPr>
              <a:t>continue to live lives of faith, hope and love,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accent1"/>
                </a:solidFill>
                <a:latin typeface="Gill Sans MT" panose="020B0502020104020203" pitchFamily="34" charset="0"/>
              </a:rPr>
              <a:t>true to the teaching of the Gospel.</a:t>
            </a:r>
          </a:p>
          <a:p>
            <a:pPr>
              <a:lnSpc>
                <a:spcPct val="90000"/>
              </a:lnSpc>
            </a:pPr>
            <a:endParaRPr lang="en-GB" altLang="en-US" sz="2400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accent1"/>
                </a:solidFill>
                <a:latin typeface="Gill Sans MT" panose="020B0502020104020203" pitchFamily="34" charset="0"/>
              </a:rPr>
              <a:t>We pray that he may find peace in your Kingdom, 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accent1"/>
                </a:solidFill>
                <a:latin typeface="Gill Sans MT" panose="020B0502020104020203" pitchFamily="34" charset="0"/>
              </a:rPr>
              <a:t>where you live for ever and ever.</a:t>
            </a:r>
          </a:p>
          <a:p>
            <a:pPr>
              <a:lnSpc>
                <a:spcPct val="90000"/>
              </a:lnSpc>
            </a:pPr>
            <a:endParaRPr lang="en-GB" altLang="en-US" sz="2400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All: </a:t>
            </a:r>
            <a:r>
              <a:rPr lang="en-GB" altLang="en-US" sz="2400" dirty="0">
                <a:solidFill>
                  <a:schemeClr val="accent1"/>
                </a:solidFill>
                <a:latin typeface="Gill Sans MT" panose="020B0502020104020203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63317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CCBD3-FE0E-E392-B471-CE6EB91A6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798FF-C75A-28B9-2F19-3AC3FA705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404478"/>
            <a:ext cx="11442700" cy="5721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7194DE-1913-E73B-06CE-C197A49A219D}"/>
              </a:ext>
            </a:extLst>
          </p:cNvPr>
          <p:cNvSpPr txBox="1"/>
          <p:nvPr/>
        </p:nvSpPr>
        <p:spPr>
          <a:xfrm>
            <a:off x="4610101" y="3265153"/>
            <a:ext cx="6400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400" dirty="0">
                <a:solidFill>
                  <a:schemeClr val="accent1"/>
                </a:solidFill>
                <a:latin typeface="Gill Sans MT" panose="020B0502020104020203" pitchFamily="34" charset="0"/>
              </a:rPr>
              <a:t>Let us pray together:</a:t>
            </a:r>
          </a:p>
          <a:p>
            <a:endParaRPr lang="en-GB" altLang="en-US" sz="2400" b="1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r>
              <a:rPr lang="en-GB" altLang="en-US" sz="2400" b="1" dirty="0">
                <a:solidFill>
                  <a:schemeClr val="accent1"/>
                </a:solidFill>
                <a:latin typeface="Gill Sans MT" panose="020B0502020104020203" pitchFamily="34" charset="0"/>
              </a:rPr>
              <a:t>All: </a:t>
            </a:r>
            <a:r>
              <a:rPr lang="en-GB" altLang="en-US" sz="2400" dirty="0">
                <a:solidFill>
                  <a:schemeClr val="accent1"/>
                </a:solidFill>
                <a:latin typeface="Gill Sans MT" panose="020B0502020104020203" pitchFamily="34" charset="0"/>
              </a:rPr>
              <a:t>Eternal rest grant unto him, O Lord, </a:t>
            </a:r>
          </a:p>
          <a:p>
            <a:r>
              <a:rPr lang="en-GB" altLang="en-US" sz="2400" dirty="0">
                <a:solidFill>
                  <a:schemeClr val="accent1"/>
                </a:solidFill>
                <a:latin typeface="Gill Sans MT" panose="020B0502020104020203" pitchFamily="34" charset="0"/>
              </a:rPr>
              <a:t>and let perpetual light shine upon him. </a:t>
            </a:r>
          </a:p>
          <a:p>
            <a:r>
              <a:rPr lang="en-GB" altLang="en-US" sz="2400" dirty="0">
                <a:solidFill>
                  <a:schemeClr val="accent1"/>
                </a:solidFill>
                <a:latin typeface="Gill Sans MT" panose="020B0502020104020203" pitchFamily="34" charset="0"/>
              </a:rPr>
              <a:t>May he rest in peace. </a:t>
            </a:r>
          </a:p>
          <a:p>
            <a:r>
              <a:rPr lang="en-GB" altLang="en-US" sz="2400" dirty="0">
                <a:solidFill>
                  <a:schemeClr val="accent1"/>
                </a:solidFill>
                <a:latin typeface="Gill Sans MT" panose="020B0502020104020203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348194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95274-EA86-220D-EF53-9DBEA51A6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8A0CC-D997-5B6A-9398-3C4315880783}"/>
              </a:ext>
            </a:extLst>
          </p:cNvPr>
          <p:cNvSpPr txBox="1"/>
          <p:nvPr/>
        </p:nvSpPr>
        <p:spPr>
          <a:xfrm>
            <a:off x="682211" y="207476"/>
            <a:ext cx="481716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Gill Sans MT" panose="020B0502020104020203" pitchFamily="34" charset="0"/>
              </a:rPr>
              <a:t>Let the risen Jesus enter your life,</a:t>
            </a:r>
          </a:p>
          <a:p>
            <a:pPr algn="l">
              <a:buNone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Gill Sans MT" panose="020B0502020104020203" pitchFamily="34" charset="0"/>
              </a:rPr>
              <a:t>welcome him as a friend,</a:t>
            </a:r>
          </a:p>
          <a:p>
            <a:pPr algn="l">
              <a:buNone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Gill Sans MT" panose="020B0502020104020203" pitchFamily="34" charset="0"/>
              </a:rPr>
              <a:t>with trust; he is life.</a:t>
            </a:r>
          </a:p>
          <a:p>
            <a:pPr algn="l">
              <a:buNone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Gill Sans MT" panose="020B0502020104020203" pitchFamily="34" charset="0"/>
              </a:rPr>
              <a:t>If up till now you have kept him </a:t>
            </a:r>
          </a:p>
          <a:p>
            <a:pPr algn="l">
              <a:buNone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Gill Sans MT" panose="020B0502020104020203" pitchFamily="34" charset="0"/>
              </a:rPr>
              <a:t>at a distance, step forward.</a:t>
            </a:r>
          </a:p>
          <a:p>
            <a:pPr algn="l">
              <a:buNone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Gill Sans MT" panose="020B0502020104020203" pitchFamily="34" charset="0"/>
              </a:rPr>
              <a:t>He will receive you with open arms.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E9079F-A2BE-FD0E-3F67-A8BF0097DD67}"/>
              </a:ext>
            </a:extLst>
          </p:cNvPr>
          <p:cNvSpPr txBox="1"/>
          <p:nvPr/>
        </p:nvSpPr>
        <p:spPr>
          <a:xfrm>
            <a:off x="6692625" y="704847"/>
            <a:ext cx="4817166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Gill Sans MT" panose="020B0502020104020203" pitchFamily="34" charset="0"/>
              </a:rPr>
              <a:t>If you have been indifferent,</a:t>
            </a:r>
          </a:p>
          <a:p>
            <a:pPr algn="l">
              <a:buNone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Gill Sans MT" panose="020B0502020104020203" pitchFamily="34" charset="0"/>
              </a:rPr>
              <a:t>take a risk;</a:t>
            </a:r>
          </a:p>
          <a:p>
            <a:pPr algn="l">
              <a:buNone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Gill Sans MT" panose="020B0502020104020203" pitchFamily="34" charset="0"/>
              </a:rPr>
              <a:t>you won’t be disappointed.</a:t>
            </a:r>
          </a:p>
          <a:p>
            <a:pPr algn="l">
              <a:buNone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Gill Sans MT" panose="020B0502020104020203" pitchFamily="34" charset="0"/>
              </a:rPr>
              <a:t>If following him seems difficult</a:t>
            </a:r>
          </a:p>
          <a:p>
            <a:pPr algn="l">
              <a:buNone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Gill Sans MT" panose="020B0502020104020203" pitchFamily="34" charset="0"/>
              </a:rPr>
              <a:t>don’t be afraid, trust him.</a:t>
            </a:r>
          </a:p>
          <a:p>
            <a:pPr algn="l">
              <a:buNone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Gill Sans MT" panose="020B0502020104020203" pitchFamily="34" charset="0"/>
              </a:rPr>
              <a:t>Be confident that</a:t>
            </a:r>
          </a:p>
          <a:p>
            <a:pPr algn="l">
              <a:buNone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Gill Sans MT" panose="020B0502020104020203" pitchFamily="34" charset="0"/>
              </a:rPr>
              <a:t>He is close to you,</a:t>
            </a:r>
          </a:p>
          <a:p>
            <a:pPr algn="l">
              <a:buNone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Gill Sans MT" panose="020B0502020104020203" pitchFamily="34" charset="0"/>
              </a:rPr>
              <a:t>He is with you </a:t>
            </a:r>
          </a:p>
          <a:p>
            <a:pPr algn="l">
              <a:buNone/>
            </a:pPr>
            <a:r>
              <a:rPr lang="en-GB" sz="2400" dirty="0">
                <a:solidFill>
                  <a:srgbClr val="242424"/>
                </a:solidFill>
                <a:latin typeface="Gill Sans MT" panose="020B0502020104020203" pitchFamily="34" charset="0"/>
              </a:rPr>
              <a:t>a</a:t>
            </a:r>
            <a:r>
              <a:rPr lang="en-GB" sz="2400" b="0" i="0" dirty="0">
                <a:solidFill>
                  <a:srgbClr val="242424"/>
                </a:solidFill>
                <a:effectLst/>
                <a:latin typeface="Gill Sans MT" panose="020B0502020104020203" pitchFamily="34" charset="0"/>
              </a:rPr>
              <a:t>nd He will give you the peace </a:t>
            </a:r>
          </a:p>
          <a:p>
            <a:pPr algn="l">
              <a:buNone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Gill Sans MT" panose="020B0502020104020203" pitchFamily="34" charset="0"/>
              </a:rPr>
              <a:t>you are looking for</a:t>
            </a:r>
          </a:p>
          <a:p>
            <a:pPr algn="l">
              <a:buNone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Gill Sans MT" panose="020B0502020104020203" pitchFamily="34" charset="0"/>
              </a:rPr>
              <a:t>and the strength to live </a:t>
            </a:r>
          </a:p>
          <a:p>
            <a:pPr algn="l">
              <a:buNone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Gill Sans MT" panose="020B0502020104020203" pitchFamily="34" charset="0"/>
              </a:rPr>
              <a:t>as he would have you do.</a:t>
            </a:r>
          </a:p>
          <a:p>
            <a:pPr algn="l">
              <a:buNone/>
            </a:pPr>
            <a:endParaRPr lang="en-GB" sz="2400" dirty="0">
              <a:solidFill>
                <a:srgbClr val="242424"/>
              </a:solidFill>
              <a:latin typeface="Gill Sans MT" panose="020B0502020104020203" pitchFamily="34" charset="0"/>
            </a:endParaRPr>
          </a:p>
          <a:p>
            <a:pPr algn="l">
              <a:buNone/>
            </a:pPr>
            <a:r>
              <a:rPr lang="en-GB" sz="2400" b="0" i="1" dirty="0">
                <a:solidFill>
                  <a:srgbClr val="242424"/>
                </a:solidFill>
                <a:effectLst/>
                <a:latin typeface="Gill Sans MT" panose="020B0502020104020203" pitchFamily="34" charset="0"/>
              </a:rPr>
              <a:t>Pope Francis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8C544-86AA-CAE4-BE88-49EA23BF47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44" y="2696738"/>
            <a:ext cx="5321300" cy="35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6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DAB7C-EAD3-21C5-FE95-78F9F28B7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B1D644-4B83-3310-043B-CC74638088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675" y="3388997"/>
            <a:ext cx="5303208" cy="2964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32C4AA-8F1C-3C57-2ADA-AE3DB86B43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4"/>
          <a:stretch/>
        </p:blipFill>
        <p:spPr>
          <a:xfrm>
            <a:off x="-1" y="1930736"/>
            <a:ext cx="3404999" cy="4423143"/>
          </a:xfrm>
          <a:prstGeom prst="rect">
            <a:avLst/>
          </a:prstGeom>
        </p:spPr>
      </p:pic>
      <p:pic>
        <p:nvPicPr>
          <p:cNvPr id="3" name="Picture 2" descr="God wants you to find real love – lifelong love – Pope tells youths - The  Catholic Leader">
            <a:extLst>
              <a:ext uri="{FF2B5EF4-FFF2-40B4-BE49-F238E27FC236}">
                <a16:creationId xmlns:a16="http://schemas.microsoft.com/office/drawing/2014/main" id="{7379DB25-3850-F3F4-28D0-08A31C1F9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337" y="3759054"/>
            <a:ext cx="4542664" cy="25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3E8365-BE41-DE2C-12BE-41AAA96255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770011" cy="2508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B5309-BA3D-E0FE-B2F6-FA45E9F4A4B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5461" y="4991"/>
            <a:ext cx="4659716" cy="37540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52FAF5-DC62-70B6-2545-C2710B8DF3B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998" y="-7931"/>
            <a:ext cx="5385781" cy="36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1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0E894-2AE8-B3F3-DDE9-EBA4AD265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E91BC5-354F-A044-F1D2-703731C5D809}"/>
              </a:ext>
            </a:extLst>
          </p:cNvPr>
          <p:cNvSpPr txBox="1"/>
          <p:nvPr/>
        </p:nvSpPr>
        <p:spPr>
          <a:xfrm>
            <a:off x="530088" y="434009"/>
            <a:ext cx="4012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anose="020B0502020104020203" pitchFamily="34" charset="0"/>
              </a:rPr>
              <a:t>It was with great sadness that we heard that Pope Francis died yesterday morning. </a:t>
            </a:r>
          </a:p>
          <a:p>
            <a:endParaRPr lang="en-GB" sz="2400" dirty="0">
              <a:latin typeface="Gill Sans MT" panose="020B0502020104020203" pitchFamily="34" charset="0"/>
            </a:endParaRPr>
          </a:p>
          <a:p>
            <a:r>
              <a:rPr lang="en-GB" sz="2400" dirty="0">
                <a:latin typeface="Gill Sans MT" panose="020B0502020104020203" pitchFamily="34" charset="0"/>
              </a:rPr>
              <a:t>Today let us pray for him.</a:t>
            </a:r>
          </a:p>
        </p:txBody>
      </p:sp>
      <p:pic>
        <p:nvPicPr>
          <p:cNvPr id="3" name="Picture 2" descr="May be an image of 1 person">
            <a:extLst>
              <a:ext uri="{FF2B5EF4-FFF2-40B4-BE49-F238E27FC236}">
                <a16:creationId xmlns:a16="http://schemas.microsoft.com/office/drawing/2014/main" id="{C7D07131-9845-9941-F9A0-CC2ECD42B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183" y="1173553"/>
            <a:ext cx="7375717" cy="490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9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14674E-9A50-47BB-9D45-13E9F6FBE8C5}"/>
              </a:ext>
            </a:extLst>
          </p:cNvPr>
          <p:cNvSpPr txBox="1"/>
          <p:nvPr/>
        </p:nvSpPr>
        <p:spPr>
          <a:xfrm>
            <a:off x="569844" y="378182"/>
            <a:ext cx="3839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Gill Sans MT" panose="020B0502020104020203" pitchFamily="34" charset="0"/>
              </a:rPr>
              <a:t>Let us give thanks for his life, </a:t>
            </a:r>
          </a:p>
          <a:p>
            <a:r>
              <a:rPr lang="en-GB" sz="2400" dirty="0">
                <a:latin typeface="Gill Sans MT" panose="020B0502020104020203" pitchFamily="34" charset="0"/>
              </a:rPr>
              <a:t>his teaching and his example.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1C469-0CE7-E664-EEEE-C77922C082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636" y="3507784"/>
            <a:ext cx="4935605" cy="2775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8E333C-53E9-B997-B6DE-3FA330F501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44" y="1814720"/>
            <a:ext cx="5666132" cy="4249599"/>
          </a:xfrm>
          <a:prstGeom prst="rect">
            <a:avLst/>
          </a:prstGeom>
        </p:spPr>
      </p:pic>
      <p:pic>
        <p:nvPicPr>
          <p:cNvPr id="6146" name="Picture 2" descr="Little boy joins Pope Francis on stage ...">
            <a:extLst>
              <a:ext uri="{FF2B5EF4-FFF2-40B4-BE49-F238E27FC236}">
                <a16:creationId xmlns:a16="http://schemas.microsoft.com/office/drawing/2014/main" id="{61024380-3AF6-388A-AB33-B46E90B5B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6661" y="127056"/>
            <a:ext cx="4697067" cy="312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12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14674E-9A50-47BB-9D45-13E9F6FBE8C5}"/>
              </a:ext>
            </a:extLst>
          </p:cNvPr>
          <p:cNvSpPr txBox="1"/>
          <p:nvPr/>
        </p:nvSpPr>
        <p:spPr>
          <a:xfrm>
            <a:off x="569844" y="662609"/>
            <a:ext cx="462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anose="020B0502020104020203" pitchFamily="34" charset="0"/>
              </a:rPr>
              <a:t>We give thanks for his commitment to work for justice and peace…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BD3D6E-61B3-F63E-457F-09290F24C5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44" y="2442658"/>
            <a:ext cx="5242890" cy="3497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12B5E3-085C-715D-E1F2-7D969F9D9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822" y="425933"/>
            <a:ext cx="52292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8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14674E-9A50-47BB-9D45-13E9F6FBE8C5}"/>
              </a:ext>
            </a:extLst>
          </p:cNvPr>
          <p:cNvSpPr txBox="1"/>
          <p:nvPr/>
        </p:nvSpPr>
        <p:spPr>
          <a:xfrm>
            <a:off x="569843" y="662609"/>
            <a:ext cx="4704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anose="020B0502020104020203" pitchFamily="34" charset="0"/>
              </a:rPr>
              <a:t>…for his care for God’s creation…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9994D-8010-6571-00F3-61C9BFB074FC}"/>
              </a:ext>
            </a:extLst>
          </p:cNvPr>
          <p:cNvSpPr txBox="1"/>
          <p:nvPr/>
        </p:nvSpPr>
        <p:spPr>
          <a:xfrm>
            <a:off x="7727675" y="2484543"/>
            <a:ext cx="4035286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‘As stewards of God's creation, we are called to make the earth a beautiful garden for the human family. When we destroy our forests, ravage our soil and pollute our seas, we betray that noble calling.’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E7A5E-29EC-DCB5-1B79-3AB6F03190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39" y="1573312"/>
            <a:ext cx="6826526" cy="45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2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14674E-9A50-47BB-9D45-13E9F6FBE8C5}"/>
              </a:ext>
            </a:extLst>
          </p:cNvPr>
          <p:cNvSpPr txBox="1"/>
          <p:nvPr/>
        </p:nvSpPr>
        <p:spPr>
          <a:xfrm>
            <a:off x="569844" y="662609"/>
            <a:ext cx="5526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anose="020B0502020104020203" pitchFamily="34" charset="0"/>
              </a:rPr>
              <a:t>…and his compassion for all God’s people.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DC41C-A277-06A9-8679-1C0294A2D3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86" y="2280615"/>
            <a:ext cx="5627250" cy="3754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87922B-5EFE-C396-E146-C835F012A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912" y="459891"/>
            <a:ext cx="5475502" cy="37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BF71D-0CEF-B122-D1B7-803A08671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EFB205-8B01-096C-9D2C-54B9E84587A8}"/>
              </a:ext>
            </a:extLst>
          </p:cNvPr>
          <p:cNvSpPr txBox="1"/>
          <p:nvPr/>
        </p:nvSpPr>
        <p:spPr>
          <a:xfrm>
            <a:off x="569844" y="662609"/>
            <a:ext cx="3346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anose="020B0502020104020203" pitchFamily="34" charset="0"/>
              </a:rPr>
              <a:t>We give thanks for his encouragement to young people.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BFA61-F440-8EE3-7857-ACE1EC068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887" y="1030191"/>
            <a:ext cx="7639878" cy="5090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830991-227F-53C1-E598-C6FD4FAAB9A2}"/>
              </a:ext>
            </a:extLst>
          </p:cNvPr>
          <p:cNvSpPr txBox="1"/>
          <p:nvPr/>
        </p:nvSpPr>
        <p:spPr>
          <a:xfrm>
            <a:off x="4432851" y="1166842"/>
            <a:ext cx="29419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‘Dear young people, have you thought about the talents that God has given you? Have you thought of how you can put them at the service of others? </a:t>
            </a:r>
          </a:p>
          <a:p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bury your talents! Do not be afraid to dream of great things!’</a:t>
            </a:r>
          </a:p>
        </p:txBody>
      </p:sp>
    </p:spTree>
    <p:extLst>
      <p:ext uri="{BB962C8B-B14F-4D97-AF65-F5344CB8AC3E}">
        <p14:creationId xmlns:p14="http://schemas.microsoft.com/office/powerpoint/2010/main" val="166360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14674E-9A50-47BB-9D45-13E9F6FBE8C5}"/>
              </a:ext>
            </a:extLst>
          </p:cNvPr>
          <p:cNvSpPr txBox="1"/>
          <p:nvPr/>
        </p:nvSpPr>
        <p:spPr>
          <a:xfrm>
            <a:off x="569844" y="662609"/>
            <a:ext cx="4479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anose="020B0502020104020203" pitchFamily="34" charset="0"/>
              </a:rPr>
              <a:t>May his deep faith in Jesus Christ be a source of comfort and inspiration to us in the time ahead.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BAA82-3DF6-29F3-D8EE-0465DD7180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0" y="465136"/>
            <a:ext cx="5562600" cy="3128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E1F294-6322-C40F-11C9-6F5C6D0EB5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44" y="3113879"/>
            <a:ext cx="5247409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3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14674E-9A50-47BB-9D45-13E9F6FBE8C5}"/>
              </a:ext>
            </a:extLst>
          </p:cNvPr>
          <p:cNvSpPr txBox="1"/>
          <p:nvPr/>
        </p:nvSpPr>
        <p:spPr>
          <a:xfrm>
            <a:off x="569844" y="662609"/>
            <a:ext cx="509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anose="020B0502020104020203" pitchFamily="34" charset="0"/>
              </a:rPr>
              <a:t>Let us pray for the Church throughout the world, as she mourns his death…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BD393-0C4F-4CC6-8975-A6710836DAD5}"/>
              </a:ext>
            </a:extLst>
          </p:cNvPr>
          <p:cNvSpPr txBox="1"/>
          <p:nvPr/>
        </p:nvSpPr>
        <p:spPr>
          <a:xfrm>
            <a:off x="7069703" y="1674646"/>
            <a:ext cx="4121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ill Sans MT" panose="020B0502020104020203" pitchFamily="34" charset="0"/>
              </a:rPr>
              <a:t>…and for those entrusted with electing his successor.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C2C66-C486-EC60-3292-BA8A77C57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4" y="1906847"/>
            <a:ext cx="5246756" cy="3273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DFEFED-1F9C-0158-A47E-44A5B83322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676" y="2968058"/>
            <a:ext cx="498348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848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17534828EEB41BE893BC71721DA60" ma:contentTypeVersion="15" ma:contentTypeDescription="Create a new document." ma:contentTypeScope="" ma:versionID="6d198baf1d3aab2ac9f457ea897cb31d">
  <xsd:schema xmlns:xsd="http://www.w3.org/2001/XMLSchema" xmlns:xs="http://www.w3.org/2001/XMLSchema" xmlns:p="http://schemas.microsoft.com/office/2006/metadata/properties" xmlns:ns2="e8bfadbe-1b8d-41d1-96c8-d7fcadc46b8a" xmlns:ns3="0c00137f-3614-42ac-bafc-fb48f96eef97" targetNamespace="http://schemas.microsoft.com/office/2006/metadata/properties" ma:root="true" ma:fieldsID="fdd9511cae50ace51745b86b5b55847a" ns2:_="" ns3:_="">
    <xsd:import namespace="e8bfadbe-1b8d-41d1-96c8-d7fcadc46b8a"/>
    <xsd:import namespace="0c00137f-3614-42ac-bafc-fb48f96ee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fadbe-1b8d-41d1-96c8-d7fcadc46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19cab04-04b4-4d43-9124-46f2c3d6ea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0137f-3614-42ac-bafc-fb48f96eef9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9bab825-091b-4f31-862d-038ebce96f51}" ma:internalName="TaxCatchAll" ma:showField="CatchAllData" ma:web="0c00137f-3614-42ac-bafc-fb48f96ee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00137f-3614-42ac-bafc-fb48f96eef97" xsi:nil="true"/>
    <lcf76f155ced4ddcb4097134ff3c332f xmlns="e8bfadbe-1b8d-41d1-96c8-d7fcadc46b8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4FC1CA-695C-4307-8656-E5A0A97608C1}"/>
</file>

<file path=customXml/itemProps2.xml><?xml version="1.0" encoding="utf-8"?>
<ds:datastoreItem xmlns:ds="http://schemas.openxmlformats.org/officeDocument/2006/customXml" ds:itemID="{723BF269-04B4-44BA-A290-53A6A1990ED9}"/>
</file>

<file path=customXml/itemProps3.xml><?xml version="1.0" encoding="utf-8"?>
<ds:datastoreItem xmlns:ds="http://schemas.openxmlformats.org/officeDocument/2006/customXml" ds:itemID="{C68FBF95-3E6D-4EEC-B108-93535A7E3C41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590</TotalTime>
  <Words>480</Words>
  <Application>Microsoft Office PowerPoint</Application>
  <PresentationFormat>Widescreen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Gill Sans MT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Pope Francis</dc:title>
  <dc:creator>Jane Porter</dc:creator>
  <cp:lastModifiedBy>Jane Porter</cp:lastModifiedBy>
  <cp:revision>12</cp:revision>
  <dcterms:created xsi:type="dcterms:W3CDTF">2025-03-11T10:35:41Z</dcterms:created>
  <dcterms:modified xsi:type="dcterms:W3CDTF">2025-04-29T09:45:40Z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0x01010015F17534828EEB41BE893BC71721DA60</vt:lpwstr>
  </property>
</Properties>
</file>